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8396" autoAdjust="0"/>
  </p:normalViewPr>
  <p:slideViewPr>
    <p:cSldViewPr snapToGrid="0">
      <p:cViewPr varScale="1">
        <p:scale>
          <a:sx n="66" d="100"/>
          <a:sy n="66" d="100"/>
        </p:scale>
        <p:origin x="85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03.12.2015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261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03.12.2015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78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03.12.2015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922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03.12.2015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42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03.12.2015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061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03.12.2015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894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03.12.2015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788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03.12.2015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925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03.12.2015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76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03.12.2015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22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03.12.2015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127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7FDDA-699D-4EE3-BBDC-ED8D0A73ED14}" type="datetimeFigureOut">
              <a:rPr lang="de-DE" smtClean="0"/>
              <a:t>03.12.2015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292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17969" y="165254"/>
            <a:ext cx="11558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Arbeitsblatt I: Workshop Agrar- und Naturwissenschaften </a:t>
            </a:r>
          </a:p>
          <a:p>
            <a:r>
              <a:rPr lang="de-DE" dirty="0" smtClean="0"/>
              <a:t>Welche fachspezifischen Elemente sind bei der </a:t>
            </a:r>
            <a:r>
              <a:rPr lang="de-DE" b="1" dirty="0" smtClean="0"/>
              <a:t>Umsetzung</a:t>
            </a:r>
            <a:r>
              <a:rPr lang="de-DE" dirty="0" smtClean="0"/>
              <a:t> Forschenden Lernens zu berücksichtigen? 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04007" y="10821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37506"/>
              </p:ext>
            </p:extLst>
          </p:nvPr>
        </p:nvGraphicFramePr>
        <p:xfrm>
          <a:off x="356433" y="993690"/>
          <a:ext cx="11520000" cy="5275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676"/>
                <a:gridCol w="3288146"/>
                <a:gridCol w="2927927"/>
                <a:gridCol w="2686251"/>
              </a:tblGrid>
              <a:tr h="368244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Titel Modul/ Veranstaltung: </a:t>
                      </a:r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Optimierung einer Biogasanlage in Hinblick auf die </a:t>
                      </a:r>
                      <a:r>
                        <a:rPr lang="de-D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Gärräste</a:t>
                      </a:r>
                      <a:endParaRPr lang="de-DE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 rowSpan="4">
                  <a:txBody>
                    <a:bodyPr/>
                    <a:lstStyle/>
                    <a:p>
                      <a:pPr marL="176213" marR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dirty="0" smtClean="0"/>
                        <a:t>Verankerung</a:t>
                      </a:r>
                      <a:r>
                        <a:rPr lang="de-DE" sz="1600" baseline="0" dirty="0" smtClean="0"/>
                        <a:t> im Curriculum: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dirty="0" smtClean="0"/>
                        <a:t>BA oder MA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baseline="0" dirty="0" smtClean="0"/>
                        <a:t>Semester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dirty="0" smtClean="0"/>
                        <a:t>Pflicht-</a:t>
                      </a:r>
                      <a:r>
                        <a:rPr lang="de-DE" sz="1600" baseline="0" dirty="0" smtClean="0"/>
                        <a:t> oder Wahlbereich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Integriert oder extra-curricular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dirty="0" smtClean="0"/>
                        <a:t>Ein- oder mehrsemestrig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B.Sc</a:t>
                      </a:r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für</a:t>
                      </a:r>
                      <a:r>
                        <a:rPr lang="de-D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Studierende ab 2. Semester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Integriert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Anrechenbar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einsemestrig</a:t>
                      </a:r>
                      <a:endParaRPr lang="de-D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/>
                        <a:t>SoSe</a:t>
                      </a:r>
                      <a:r>
                        <a:rPr lang="de-DE" sz="1600" dirty="0" smtClean="0"/>
                        <a:t> / WS oder unregelmäßig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Nach Bedarf</a:t>
                      </a:r>
                      <a:endParaRPr lang="de-D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Präsenz- &amp; </a:t>
                      </a:r>
                      <a:r>
                        <a:rPr lang="de-DE" sz="1600" dirty="0" err="1" smtClean="0"/>
                        <a:t>Eigenstudiumsstunden</a:t>
                      </a:r>
                      <a:endParaRPr lang="de-DE" sz="1600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beides</a:t>
                      </a:r>
                      <a:endParaRPr lang="de-D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ECTS (1 </a:t>
                      </a:r>
                      <a:r>
                        <a:rPr lang="de-DE" sz="1600" dirty="0" err="1" smtClean="0"/>
                        <a:t>Credit</a:t>
                      </a:r>
                      <a:r>
                        <a:rPr lang="de-DE" sz="1600" baseline="0" dirty="0" smtClean="0"/>
                        <a:t> = </a:t>
                      </a:r>
                      <a:r>
                        <a:rPr lang="de-DE" sz="1600" dirty="0" smtClean="0"/>
                        <a:t>30 Zeitstunden)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6 ECTS</a:t>
                      </a:r>
                      <a:endParaRPr lang="de-D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939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(Rahmen)Thema</a:t>
                      </a: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</a:rPr>
                        <a:t>Fachgebiet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Voraussetzungen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Basics</a:t>
                      </a:r>
                      <a:r>
                        <a:rPr lang="de-D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in den Natur-wissenschaften</a:t>
                      </a:r>
                      <a:endParaRPr lang="de-D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1243">
                <a:tc>
                  <a:txBody>
                    <a:bodyPr/>
                    <a:lstStyle/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Angestrebte wichtigste</a:t>
                      </a: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600" dirty="0" smtClean="0"/>
                        <a:t>Lernergebnisse </a:t>
                      </a:r>
                      <a:br>
                        <a:rPr lang="de-DE" sz="1600" dirty="0" smtClean="0"/>
                      </a:br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(davon prüfungsrelevant.....)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</a:rPr>
                        <a:t>Mögliche Fragestellungen für die Studenten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</a:rPr>
                        <a:t>(Forschungsgegenstände)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</a:rPr>
                        <a:t>Forschungstyp (Beobachtung, Experiment, Konstruktion usw.) 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</a:rPr>
                        <a:t>Mögliche Forschungsmethoden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Formulierung einer Fragestellung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Aufstellen von Hypothesen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Eigenständiger</a:t>
                      </a:r>
                      <a:r>
                        <a:rPr lang="de-D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Versuchsaufbau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e-D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 Übergang von Hypothese zu einem angemessenen Versuchsaufbau wird von Studierendem hergestellt</a:t>
                      </a:r>
                      <a:endParaRPr lang="de-D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Lehr- und </a:t>
                      </a:r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Lernsituationen</a:t>
                      </a:r>
                    </a:p>
                    <a:p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Beratungs-</a:t>
                      </a: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</a:rPr>
                        <a:t> und Betreuungsstrukturen</a:t>
                      </a:r>
                      <a:endParaRPr lang="de-DE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Interaktives Lernen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Regelmäßige</a:t>
                      </a:r>
                      <a:r>
                        <a:rPr lang="de-D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&amp; ad hoc Betreuung</a:t>
                      </a:r>
                      <a:endParaRPr lang="de-D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63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96645" y="253632"/>
            <a:ext cx="11729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Arbeitsblatt II: Workshop </a:t>
            </a:r>
            <a:r>
              <a:rPr lang="de-DE" dirty="0"/>
              <a:t>Agrar- und Naturwissenschaften </a:t>
            </a:r>
            <a:endParaRPr lang="de-DE" dirty="0" smtClean="0"/>
          </a:p>
          <a:p>
            <a:r>
              <a:rPr lang="de-DE" dirty="0" smtClean="0"/>
              <a:t>Welche fachspezifischen Elemente sind bei der </a:t>
            </a:r>
            <a:r>
              <a:rPr lang="de-DE" b="1" dirty="0" smtClean="0"/>
              <a:t>Prüfung</a:t>
            </a:r>
            <a:r>
              <a:rPr lang="de-DE" dirty="0" smtClean="0"/>
              <a:t> Forschenden Lernens zu berücksichtigen? </a:t>
            </a:r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307961"/>
              </p:ext>
            </p:extLst>
          </p:nvPr>
        </p:nvGraphicFramePr>
        <p:xfrm>
          <a:off x="387087" y="1046862"/>
          <a:ext cx="10998060" cy="5748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204"/>
                <a:gridCol w="1626480"/>
                <a:gridCol w="1938756"/>
                <a:gridCol w="1995055"/>
                <a:gridCol w="3312565"/>
              </a:tblGrid>
              <a:tr h="35360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Titel eines Moduls (exemplarisch)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Praktikumsmodul/Praxismodul</a:t>
                      </a:r>
                      <a:endParaRPr lang="de-D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1880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Art der Studienleistung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Proposal</a:t>
                      </a:r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, Demo – eigenständige Herleitung von Fragestellung, Methodenaufbau, Durchführung eines Forschungsversuchs </a:t>
                      </a:r>
                      <a:endParaRPr lang="de-D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18805">
                <a:tc gridSpan="2">
                  <a:txBody>
                    <a:bodyPr/>
                    <a:lstStyle/>
                    <a:p>
                      <a:r>
                        <a:rPr lang="de-DE" dirty="0" smtClean="0"/>
                        <a:t>Prüfungsaufgabe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„Zeigen Sie die Messung des H-Nitrats.“ „Kalibrieren</a:t>
                      </a:r>
                      <a:r>
                        <a:rPr lang="de-D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Sie das Photometer für eine Nitratmessung.“</a:t>
                      </a:r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</a:t>
                      </a:r>
                      <a:endParaRPr lang="de-D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23961">
                <a:tc gridSpan="2">
                  <a:txBody>
                    <a:bodyPr/>
                    <a:lstStyle/>
                    <a:p>
                      <a:r>
                        <a:rPr lang="de-DE" dirty="0" smtClean="0"/>
                        <a:t>Art der Prüfungsleistung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-</a:t>
                      </a:r>
                      <a:endParaRPr lang="de-D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884008">
                <a:tc gridSpan="2">
                  <a:txBody>
                    <a:bodyPr/>
                    <a:lstStyle/>
                    <a:p>
                      <a:r>
                        <a:rPr lang="de-DE" dirty="0" smtClean="0"/>
                        <a:t>Prüfungsformat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Demonstration, Bericht (Minipaper), Vortrag, </a:t>
                      </a:r>
                      <a:r>
                        <a:rPr lang="de-D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Proposal</a:t>
                      </a:r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(Einleitung &amp; Fragestellung;</a:t>
                      </a:r>
                      <a:r>
                        <a:rPr lang="de-D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für Studierende im 4. Semester Pflicht, für Studierende im 2. Semester möglich)</a:t>
                      </a:r>
                      <a:endParaRPr lang="de-D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9229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Prüfungsmedien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-</a:t>
                      </a:r>
                      <a:endParaRPr lang="de-D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1880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Dauer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 ECTS</a:t>
                      </a:r>
                      <a:r>
                        <a:rPr lang="de-D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(360 h), modulbegleitend (1. </a:t>
                      </a:r>
                      <a:r>
                        <a:rPr lang="de-DE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proposal</a:t>
                      </a:r>
                      <a:r>
                        <a:rPr lang="de-D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, 2. Demo, 3. Vortrag, 4. Bericht/Poster)</a:t>
                      </a:r>
                      <a:endParaRPr lang="de-D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5360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ggf.</a:t>
                      </a:r>
                      <a:r>
                        <a:rPr lang="de-DE" baseline="0" dirty="0" smtClean="0"/>
                        <a:t> Gewichtung der Gesamtnote</a:t>
                      </a:r>
                      <a:endParaRPr lang="de-DE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-</a:t>
                      </a:r>
                      <a:endParaRPr lang="de-D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3664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Probleme bei der Umsetzung/Prüfung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- Einbeziehen des Verhaltens/ Arbeitens</a:t>
                      </a:r>
                      <a:r>
                        <a:rPr lang="de-D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im Team oder nicht?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- Wieviel Betreuungsintensivität ist vertretbar?</a:t>
                      </a:r>
                      <a:endParaRPr lang="de-DE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Lösungsvorschläge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25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Breitbild</PresentationFormat>
  <Paragraphs>59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Pape, Dr. Annika</dc:creator>
  <cp:lastModifiedBy>Grabowski, Dr. Stephanie</cp:lastModifiedBy>
  <cp:revision>33</cp:revision>
  <dcterms:created xsi:type="dcterms:W3CDTF">2015-08-11T09:25:01Z</dcterms:created>
  <dcterms:modified xsi:type="dcterms:W3CDTF">2015-12-03T07:27:41Z</dcterms:modified>
</cp:coreProperties>
</file>