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88396" autoAdjust="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261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578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922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42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4061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894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7887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9253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276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225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127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7FDDA-699D-4EE3-BBDC-ED8D0A73ED14}" type="datetimeFigureOut">
              <a:rPr lang="de-DE" smtClean="0"/>
              <a:t>02.12.2015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F8F18-634C-4A97-A0B8-ED8182DB7B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292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17969" y="165254"/>
            <a:ext cx="11558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Arbeitsblatt I: Workshop </a:t>
            </a:r>
            <a:r>
              <a:rPr lang="de-DE" b="1" dirty="0" smtClean="0">
                <a:solidFill>
                  <a:srgbClr val="FF0000"/>
                </a:solidFill>
              </a:rPr>
              <a:t>Naturwissenschaften</a:t>
            </a:r>
            <a:r>
              <a:rPr lang="de-DE" dirty="0" smtClean="0"/>
              <a:t> – Welche fachspezifischen Elemente sind bei der </a:t>
            </a:r>
            <a:r>
              <a:rPr lang="de-DE" b="1" dirty="0" smtClean="0"/>
              <a:t>Umsetzung</a:t>
            </a:r>
            <a:r>
              <a:rPr lang="de-DE" dirty="0" smtClean="0"/>
              <a:t> Forschenden Lernens zu  berücksichtigen? 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04007" y="10821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016740"/>
              </p:ext>
            </p:extLst>
          </p:nvPr>
        </p:nvGraphicFramePr>
        <p:xfrm>
          <a:off x="356433" y="993690"/>
          <a:ext cx="11520000" cy="5306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7676"/>
                <a:gridCol w="3288146"/>
                <a:gridCol w="2927927"/>
                <a:gridCol w="2686251"/>
              </a:tblGrid>
              <a:tr h="368244"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Titel Modul/ Veranstaltung</a:t>
                      </a:r>
                      <a:r>
                        <a:rPr lang="de-DE" b="0" dirty="0" smtClean="0">
                          <a:solidFill>
                            <a:schemeClr val="tx1"/>
                          </a:solidFill>
                        </a:rPr>
                        <a:t> Fallstricke</a:t>
                      </a:r>
                      <a:r>
                        <a:rPr lang="de-DE" b="0" baseline="0" dirty="0" smtClean="0">
                          <a:solidFill>
                            <a:schemeClr val="tx1"/>
                          </a:solidFill>
                        </a:rPr>
                        <a:t> der Biometrie</a:t>
                      </a:r>
                      <a:endParaRPr lang="de-DE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</a:tr>
              <a:tr h="0">
                <a:tc rowSpan="4">
                  <a:txBody>
                    <a:bodyPr/>
                    <a:lstStyle/>
                    <a:p>
                      <a:pPr marL="176213" marR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dirty="0" smtClean="0"/>
                        <a:t>Verankerung</a:t>
                      </a:r>
                      <a:r>
                        <a:rPr lang="de-DE" sz="1600" baseline="0" dirty="0" smtClean="0"/>
                        <a:t> im Curriculum: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dirty="0" smtClean="0"/>
                        <a:t>BA oder MA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baseline="0" dirty="0" smtClean="0"/>
                        <a:t>Semester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dirty="0" smtClean="0"/>
                        <a:t>Pflicht-</a:t>
                      </a:r>
                      <a:r>
                        <a:rPr lang="de-DE" sz="1600" baseline="0" dirty="0" smtClean="0"/>
                        <a:t> oder Wahlbereich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/>
                        <a:t>Integriert oder extra-curricular</a:t>
                      </a:r>
                    </a:p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dirty="0" smtClean="0"/>
                        <a:t>Ein- oder mehrsemestrig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endParaRPr lang="de-DE" dirty="0" smtClean="0"/>
                    </a:p>
                    <a:p>
                      <a:r>
                        <a:rPr lang="de-DE" dirty="0" smtClean="0"/>
                        <a:t>BA</a:t>
                      </a:r>
                    </a:p>
                    <a:p>
                      <a:r>
                        <a:rPr lang="de-DE" dirty="0" smtClean="0"/>
                        <a:t>5.</a:t>
                      </a:r>
                      <a:r>
                        <a:rPr lang="de-DE" baseline="0" dirty="0" smtClean="0"/>
                        <a:t> Semester </a:t>
                      </a:r>
                    </a:p>
                    <a:p>
                      <a:r>
                        <a:rPr lang="de-DE" baseline="0" dirty="0" smtClean="0"/>
                        <a:t>Vertiefung ca. 20 Studierende</a:t>
                      </a:r>
                    </a:p>
                    <a:p>
                      <a:r>
                        <a:rPr lang="de-DE" baseline="0" dirty="0" smtClean="0"/>
                        <a:t>Integriert</a:t>
                      </a:r>
                    </a:p>
                    <a:p>
                      <a:r>
                        <a:rPr lang="de-DE" baseline="0" dirty="0" smtClean="0"/>
                        <a:t>Einsemestrig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 smtClean="0"/>
                        <a:t>SoSe</a:t>
                      </a:r>
                      <a:r>
                        <a:rPr lang="de-DE" sz="1600" dirty="0" smtClean="0"/>
                        <a:t> / WS oder unregelmäßig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egal welches Semester</a:t>
                      </a:r>
                    </a:p>
                    <a:p>
                      <a:r>
                        <a:rPr lang="de-DE" dirty="0" smtClean="0"/>
                        <a:t>semesterbegleitend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Präsenz- &amp; </a:t>
                      </a:r>
                      <a:r>
                        <a:rPr lang="de-DE" sz="1600" dirty="0" err="1" smtClean="0"/>
                        <a:t>Eigenstudiumsstunden</a:t>
                      </a:r>
                      <a:endParaRPr lang="de-DE" sz="1600" dirty="0" smtClean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beides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/>
                        <a:t>ECTS (1 </a:t>
                      </a:r>
                      <a:r>
                        <a:rPr lang="de-DE" sz="1600" dirty="0" err="1" smtClean="0"/>
                        <a:t>Credit</a:t>
                      </a:r>
                      <a:r>
                        <a:rPr lang="de-DE" sz="1600" baseline="0" dirty="0" smtClean="0"/>
                        <a:t> = </a:t>
                      </a:r>
                      <a:r>
                        <a:rPr lang="de-DE" sz="1600" dirty="0" smtClean="0"/>
                        <a:t>30 Zeitstunden)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8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6939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</a:rPr>
                        <a:t>(Rahmen)Thema</a:t>
                      </a:r>
                      <a:r>
                        <a:rPr lang="de-DE" sz="1600" baseline="0" dirty="0" smtClean="0">
                          <a:solidFill>
                            <a:srgbClr val="FF0000"/>
                          </a:solidFill>
                        </a:rPr>
                        <a:t> (im Fachgebiet x) </a:t>
                      </a:r>
                      <a:r>
                        <a:rPr lang="de-DE" sz="1600" dirty="0" smtClean="0"/>
                        <a:t>Voraussetzungen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Grundlagen der Statistik </a:t>
                      </a:r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521243">
                <a:tc>
                  <a:txBody>
                    <a:bodyPr/>
                    <a:lstStyle/>
                    <a:p>
                      <a:pPr marL="92075" marR="0" indent="-920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Angestrebte wichtigste</a:t>
                      </a: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e-DE" sz="1600" dirty="0" smtClean="0"/>
                        <a:t>Lernergebnisse </a:t>
                      </a:r>
                      <a:br>
                        <a:rPr lang="de-DE" sz="1600" dirty="0" smtClean="0"/>
                      </a:br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(davon prüfungsrelevant.....)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Mögliche Fragestellungen für die Studenten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(Forschungsgegenstände)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Forschungstyp (Beobachtung, Experiment, Konstruktion usw.) </a:t>
                      </a:r>
                    </a:p>
                    <a:p>
                      <a:pPr marL="92075" indent="-92075"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Mögliche Forschungsmethoden</a:t>
                      </a:r>
                      <a:endParaRPr lang="de-DE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de-DE" dirty="0" smtClean="0"/>
                        <a:t>Kritik an statistischen Verfahren formulieren</a:t>
                      </a:r>
                      <a:r>
                        <a:rPr lang="de-DE" baseline="0" dirty="0" smtClean="0"/>
                        <a:t> können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Verfahren passend auswählen und wissenschaftlich begründen können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de-DE" baseline="0" dirty="0" smtClean="0"/>
                        <a:t>Verständnis für Fachbegriffe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de-DE" baseline="0" dirty="0" smtClean="0"/>
                        <a:t>Statistische Methoden richtig anwenden können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600" dirty="0" smtClean="0"/>
                        <a:t>Lehr- und </a:t>
                      </a:r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Lernsituationen</a:t>
                      </a:r>
                    </a:p>
                    <a:p>
                      <a:r>
                        <a:rPr lang="de-DE" sz="1600" dirty="0" smtClean="0">
                          <a:solidFill>
                            <a:schemeClr val="tx1"/>
                          </a:solidFill>
                        </a:rPr>
                        <a:t>Beratungs-</a:t>
                      </a:r>
                      <a:r>
                        <a:rPr lang="de-DE" sz="1600" baseline="0" dirty="0" smtClean="0">
                          <a:solidFill>
                            <a:schemeClr val="tx1"/>
                          </a:solidFill>
                        </a:rPr>
                        <a:t> und Betreuungsstrukturen</a:t>
                      </a:r>
                      <a:endParaRPr lang="de-DE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663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Inhaltlicher Aufbau des Moduls: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Formulieren und Präzisieren einer Fragestellung im Laufe des Projekts</a:t>
            </a:r>
          </a:p>
          <a:p>
            <a:r>
              <a:rPr lang="de-DE" dirty="0" smtClean="0"/>
              <a:t>Versuchsdesign entwerfen</a:t>
            </a:r>
          </a:p>
          <a:p>
            <a:r>
              <a:rPr lang="de-DE" dirty="0" smtClean="0"/>
              <a:t>Daten aufnehmen</a:t>
            </a:r>
          </a:p>
          <a:p>
            <a:r>
              <a:rPr lang="de-DE" dirty="0" smtClean="0"/>
              <a:t>Analyse der Daten mit unterschiedlichen statistischen Verfahren</a:t>
            </a:r>
          </a:p>
          <a:p>
            <a:r>
              <a:rPr lang="de-DE" dirty="0" smtClean="0"/>
              <a:t>Vergleich der statistischen Verfahren</a:t>
            </a:r>
          </a:p>
          <a:p>
            <a:r>
              <a:rPr lang="de-DE" dirty="0" smtClean="0"/>
              <a:t>Interpretation der Ergebnisse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45823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Prüfungsleistung: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Einzelprüfung </a:t>
            </a:r>
          </a:p>
          <a:p>
            <a:r>
              <a:rPr lang="de-DE" dirty="0" smtClean="0"/>
              <a:t>semesterbegleitend</a:t>
            </a:r>
          </a:p>
          <a:p>
            <a:r>
              <a:rPr lang="de-DE" dirty="0" smtClean="0"/>
              <a:t>Analyse eines unbekannten Datensatzes mit Begründung für die Art der Auswertung</a:t>
            </a:r>
          </a:p>
          <a:p>
            <a:r>
              <a:rPr lang="de-DE" dirty="0" smtClean="0"/>
              <a:t>Datensatz wird zu Beginn des Moduls ausgegeben und semesterbegleitend bearbeitet </a:t>
            </a:r>
          </a:p>
          <a:p>
            <a:r>
              <a:rPr lang="de-DE" dirty="0" smtClean="0"/>
              <a:t>Analysen &amp; Interpretation der Ergebnisse in Einzelbericht</a:t>
            </a:r>
          </a:p>
          <a:p>
            <a:r>
              <a:rPr lang="de-DE" dirty="0" smtClean="0"/>
              <a:t>Wichtig: Fragestellung wird im Laufe der Bearbeitung präzisiert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8134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Breitbild</PresentationFormat>
  <Paragraphs>48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Inhaltlicher Aufbau des Moduls:</vt:lpstr>
      <vt:lpstr>Prüfungsleistung: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Pape, Dr. Annika</dc:creator>
  <cp:lastModifiedBy>Grabowski, Dr. Stephanie</cp:lastModifiedBy>
  <cp:revision>38</cp:revision>
  <dcterms:created xsi:type="dcterms:W3CDTF">2015-08-11T09:25:01Z</dcterms:created>
  <dcterms:modified xsi:type="dcterms:W3CDTF">2015-12-02T08:46:54Z</dcterms:modified>
</cp:coreProperties>
</file>