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varScale="1">
        <p:scale>
          <a:sx n="107" d="100"/>
          <a:sy n="107" d="100"/>
        </p:scale>
        <p:origin x="-109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8CBA46-A884-418B-AF4F-78605BD3A068}" type="datetimeFigureOut">
              <a:rPr lang="en-GB" smtClean="0"/>
              <a:t>15/01/2014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2D37DC-E6D3-4370-9A61-C4C136CC5FA0}" type="slidenum">
              <a:rPr lang="en-GB" smtClean="0"/>
              <a:t>‹#›</a:t>
            </a:fld>
            <a:endParaRPr lang="en-GB"/>
          </a:p>
        </p:txBody>
      </p:sp>
    </p:spTree>
    <p:extLst>
      <p:ext uri="{BB962C8B-B14F-4D97-AF65-F5344CB8AC3E}">
        <p14:creationId xmlns:p14="http://schemas.microsoft.com/office/powerpoint/2010/main" val="149361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2D37DC-E6D3-4370-9A61-C4C136CC5FA0}" type="slidenum">
              <a:rPr lang="en-GB" smtClean="0"/>
              <a:t>9</a:t>
            </a:fld>
            <a:endParaRPr lang="en-GB"/>
          </a:p>
        </p:txBody>
      </p:sp>
    </p:spTree>
    <p:extLst>
      <p:ext uri="{BB962C8B-B14F-4D97-AF65-F5344CB8AC3E}">
        <p14:creationId xmlns:p14="http://schemas.microsoft.com/office/powerpoint/2010/main" val="3469152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5D3C69-1C65-4E47-A763-739D3D88CD2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5D3C69-1C65-4E47-A763-739D3D88CD2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5D3C69-1C65-4E47-A763-739D3D88CD2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5D3C69-1C65-4E47-A763-739D3D88CD2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5D3C69-1C65-4E47-A763-739D3D88CD2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5D3C69-1C65-4E47-A763-739D3D88CD22}"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5D3C69-1C65-4E47-A763-739D3D88CD22}" type="datetimeFigureOut">
              <a:rPr lang="en-US" smtClean="0"/>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5D3C69-1C65-4E47-A763-739D3D88CD22}" type="datetimeFigureOut">
              <a:rPr lang="en-US" smtClean="0"/>
              <a:t>1/15/2014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D3C69-1C65-4E47-A763-739D3D88CD22}" type="datetimeFigureOut">
              <a:rPr lang="en-US" smtClean="0"/>
              <a:t>1/15/2014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D3C69-1C65-4E47-A763-739D3D88CD22}"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D3C69-1C65-4E47-A763-739D3D88CD22}"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CCE8F-D8B9-4E2D-AAA1-A6A324F0C67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D3C69-1C65-4E47-A763-739D3D88CD22}" type="datetimeFigureOut">
              <a:rPr lang="en-US" smtClean="0"/>
              <a:t>1/15/2014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6CCE8F-D8B9-4E2D-AAA1-A6A324F0C67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3600" b="1" i="1" dirty="0" smtClean="0"/>
              <a:t/>
            </a:r>
            <a:br>
              <a:rPr lang="en-GB" sz="3600" b="1" i="1" dirty="0" smtClean="0"/>
            </a:br>
            <a:r>
              <a:rPr lang="en-GB" sz="3600" b="1" i="1" dirty="0"/>
              <a:t/>
            </a:r>
            <a:br>
              <a:rPr lang="en-GB" sz="3600" b="1" i="1" dirty="0"/>
            </a:br>
            <a:r>
              <a:rPr lang="en-GB" sz="3600" b="1" i="1" dirty="0" smtClean="0"/>
              <a:t/>
            </a:r>
            <a:br>
              <a:rPr lang="en-GB" sz="3600" b="1" i="1" dirty="0" smtClean="0"/>
            </a:br>
            <a:r>
              <a:rPr lang="en-GB" sz="3600" b="1" i="1" dirty="0" smtClean="0"/>
              <a:t>Essen Conference Workshop:</a:t>
            </a:r>
            <a:br>
              <a:rPr lang="en-GB" sz="3600" b="1" i="1" dirty="0" smtClean="0"/>
            </a:br>
            <a:r>
              <a:rPr lang="en-GB" sz="3600" b="1" i="1" dirty="0"/>
              <a:t/>
            </a:r>
            <a:br>
              <a:rPr lang="en-GB" sz="3600" b="1" i="1" dirty="0"/>
            </a:br>
            <a:r>
              <a:rPr lang="en-GB" sz="3600" b="1" i="1" dirty="0" smtClean="0"/>
              <a:t/>
            </a:r>
            <a:br>
              <a:rPr lang="en-GB" sz="3600" b="1" i="1" dirty="0" smtClean="0"/>
            </a:br>
            <a:r>
              <a:rPr lang="en-GB" sz="3600" b="1" i="1" dirty="0" smtClean="0"/>
              <a:t>What </a:t>
            </a:r>
            <a:r>
              <a:rPr lang="en-GB" sz="3600" b="1" i="1" dirty="0"/>
              <a:t>makes a good teacher? Competence models, concepts of </a:t>
            </a:r>
            <a:r>
              <a:rPr lang="en-GB" sz="3600" b="1" i="1" dirty="0" err="1"/>
              <a:t>professionalisation</a:t>
            </a:r>
            <a:r>
              <a:rPr lang="en-GB" sz="3600" b="1" i="1" dirty="0"/>
              <a:t>, and conflicts of interest.</a:t>
            </a:r>
            <a:r>
              <a:rPr lang="en-GB" sz="3600" dirty="0"/>
              <a:t/>
            </a:r>
            <a:br>
              <a:rPr lang="en-GB" sz="3600" dirty="0"/>
            </a:br>
            <a:r>
              <a:rPr lang="en-GB" dirty="0"/>
              <a:t/>
            </a:r>
            <a:br>
              <a:rPr lang="en-GB" dirty="0"/>
            </a:br>
            <a:endParaRPr lang="en-US" dirty="0"/>
          </a:p>
        </p:txBody>
      </p:sp>
      <p:sp>
        <p:nvSpPr>
          <p:cNvPr id="3" name="Subtitle 2"/>
          <p:cNvSpPr>
            <a:spLocks noGrp="1"/>
          </p:cNvSpPr>
          <p:nvPr>
            <p:ph type="subTitle" idx="1"/>
          </p:nvPr>
        </p:nvSpPr>
        <p:spPr/>
        <p:txBody>
          <a:bodyPr>
            <a:normAutofit lnSpcReduction="10000"/>
          </a:bodyPr>
          <a:lstStyle/>
          <a:p>
            <a:r>
              <a:rPr lang="en-US" dirty="0" smtClean="0"/>
              <a:t> </a:t>
            </a:r>
          </a:p>
          <a:p>
            <a:pPr algn="l"/>
            <a:endParaRPr lang="en-US" sz="1800" dirty="0" smtClean="0"/>
          </a:p>
          <a:p>
            <a:pPr algn="l"/>
            <a:endParaRPr lang="en-US" sz="1800" dirty="0"/>
          </a:p>
          <a:p>
            <a:pPr algn="l"/>
            <a:endParaRPr lang="en-US" sz="1800" dirty="0" smtClean="0"/>
          </a:p>
          <a:p>
            <a:pPr algn="l"/>
            <a:r>
              <a:rPr lang="en-US" sz="1800" dirty="0" smtClean="0"/>
              <a:t>David Stevens, Durham University School of Education.</a:t>
            </a:r>
            <a:endParaRPr lang="en-US" sz="1800" dirty="0"/>
          </a:p>
          <a:p>
            <a:pPr algn="l"/>
            <a:endParaRPr lang="en-US" sz="1800" dirty="0" smtClean="0"/>
          </a:p>
          <a:p>
            <a:endParaRPr lang="en-US" dirty="0"/>
          </a:p>
          <a:p>
            <a:endParaRPr lang="en-US" dirty="0" smtClean="0"/>
          </a:p>
          <a:p>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3768" y="620688"/>
            <a:ext cx="4572000" cy="6740307"/>
          </a:xfrm>
          <a:prstGeom prst="rect">
            <a:avLst/>
          </a:prstGeom>
        </p:spPr>
        <p:txBody>
          <a:bodyPr>
            <a:spAutoFit/>
          </a:bodyPr>
          <a:lstStyle/>
          <a:p>
            <a:r>
              <a:rPr lang="en-GB" b="1" dirty="0"/>
              <a:t>The Competence-based model of teacher education in the UK.</a:t>
            </a:r>
            <a:endParaRPr lang="en-GB" dirty="0"/>
          </a:p>
          <a:p>
            <a:endParaRPr lang="en-GB" dirty="0" smtClean="0"/>
          </a:p>
          <a:p>
            <a:r>
              <a:rPr lang="en-GB" dirty="0" smtClean="0"/>
              <a:t>Competence-based </a:t>
            </a:r>
            <a:r>
              <a:rPr lang="en-GB" dirty="0"/>
              <a:t>approaches may be seen as atomistic, superficial, attempting to make the complex simple to assess, reductive, </a:t>
            </a:r>
            <a:r>
              <a:rPr lang="en-GB" dirty="0" err="1"/>
              <a:t>decontextualised</a:t>
            </a:r>
            <a:r>
              <a:rPr lang="en-GB" dirty="0"/>
              <a:t>. </a:t>
            </a:r>
            <a:r>
              <a:rPr lang="en-GB" dirty="0" smtClean="0"/>
              <a:t> </a:t>
            </a:r>
          </a:p>
          <a:p>
            <a:endParaRPr lang="en-GB" dirty="0"/>
          </a:p>
          <a:p>
            <a:r>
              <a:rPr lang="en-GB" dirty="0"/>
              <a:t>Essentially, competence approaches could be seen as inevitably reductive, therefore, with the ‘focus on mechanical performances or actions, without taking note of the importance of understanding’ (Fleming</a:t>
            </a:r>
            <a:r>
              <a:rPr lang="en-GB" dirty="0" smtClean="0"/>
              <a:t>).</a:t>
            </a:r>
          </a:p>
          <a:p>
            <a:endParaRPr lang="en-GB" dirty="0"/>
          </a:p>
          <a:p>
            <a:r>
              <a:rPr lang="en-US" dirty="0"/>
              <a:t>‘Schools make little place for reflectivity. … Once teachers </a:t>
            </a:r>
            <a:r>
              <a:rPr lang="en-US" dirty="0" err="1"/>
              <a:t>internalise</a:t>
            </a:r>
            <a:r>
              <a:rPr lang="en-US" dirty="0"/>
              <a:t> the routines and learn the content they are to teach [a very limited model of subject knowledge, surely] … their ability to cope is assured and with it the need to grow as teachers diminishes’. (Eisner 1998: 115.)</a:t>
            </a:r>
            <a:endParaRPr lang="en-GB" dirty="0"/>
          </a:p>
          <a:p>
            <a:endParaRPr lang="en-GB" dirty="0"/>
          </a:p>
          <a:p>
            <a:endParaRPr lang="en-GB" dirty="0" smtClean="0"/>
          </a:p>
          <a:p>
            <a:endParaRPr lang="en-GB" dirty="0"/>
          </a:p>
        </p:txBody>
      </p:sp>
    </p:spTree>
    <p:extLst>
      <p:ext uri="{BB962C8B-B14F-4D97-AF65-F5344CB8AC3E}">
        <p14:creationId xmlns:p14="http://schemas.microsoft.com/office/powerpoint/2010/main" val="1367276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20840"/>
            <a:ext cx="4572000" cy="4247317"/>
          </a:xfrm>
          <a:prstGeom prst="rect">
            <a:avLst/>
          </a:prstGeom>
        </p:spPr>
        <p:txBody>
          <a:bodyPr>
            <a:spAutoFit/>
          </a:bodyPr>
          <a:lstStyle/>
          <a:p>
            <a:r>
              <a:rPr lang="en-GB" b="1" dirty="0"/>
              <a:t>Opposing (usually European) more holistic models of competence-based teacher education</a:t>
            </a:r>
            <a:r>
              <a:rPr lang="en-GB" b="1" dirty="0" smtClean="0"/>
              <a:t>.</a:t>
            </a:r>
          </a:p>
          <a:p>
            <a:endParaRPr lang="en-GB" dirty="0"/>
          </a:p>
          <a:p>
            <a:r>
              <a:rPr lang="en-GB" dirty="0"/>
              <a:t>Historically the competence model in Europe developed in opposition to a traditional knowledge-based curriculum in favour of acknowledgement of skills and positive achievements: the ‘valuing what people can do’ approach. OECD (2005), quoted by Fleming, competence defined as the means ‘to meet complex demands…in a particular context’. </a:t>
            </a:r>
            <a:endParaRPr lang="en-GB" dirty="0" smtClean="0"/>
          </a:p>
          <a:p>
            <a:endParaRPr lang="en-GB" dirty="0"/>
          </a:p>
          <a:p>
            <a:endParaRPr lang="en-GB" dirty="0"/>
          </a:p>
        </p:txBody>
      </p:sp>
    </p:spTree>
    <p:extLst>
      <p:ext uri="{BB962C8B-B14F-4D97-AF65-F5344CB8AC3E}">
        <p14:creationId xmlns:p14="http://schemas.microsoft.com/office/powerpoint/2010/main" val="3075689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9752" y="548680"/>
            <a:ext cx="4572000" cy="5909310"/>
          </a:xfrm>
          <a:prstGeom prst="rect">
            <a:avLst/>
          </a:prstGeom>
        </p:spPr>
        <p:txBody>
          <a:bodyPr>
            <a:spAutoFit/>
          </a:bodyPr>
          <a:lstStyle/>
          <a:p>
            <a:r>
              <a:rPr lang="en-GB" b="1" dirty="0"/>
              <a:t>The tensions between the many complexities involved in teaching / the need for a generally understood framework for development of good practice</a:t>
            </a:r>
            <a:r>
              <a:rPr lang="en-GB" b="1" dirty="0" smtClean="0"/>
              <a:t>.</a:t>
            </a:r>
          </a:p>
          <a:p>
            <a:endParaRPr lang="en-GB" b="1" dirty="0"/>
          </a:p>
          <a:p>
            <a:r>
              <a:rPr lang="en-US" dirty="0" err="1"/>
              <a:t>Goudie</a:t>
            </a:r>
            <a:r>
              <a:rPr lang="en-US" dirty="0"/>
              <a:t> (1999, in Moore, 2000: 127) takes the argument further:  </a:t>
            </a:r>
            <a:endParaRPr lang="en-GB" dirty="0"/>
          </a:p>
          <a:p>
            <a:r>
              <a:rPr lang="en-US" dirty="0"/>
              <a:t>Deference to any prescriptive theory is out of pace with time and contexts and suppresses consciousness of the self as a social being; it results in conformity, and disempowers social actors from acting authentically in response to the particular situation. It also turns practice into a technical performance, debilitating the creative imagination as it interacts with external reality’. </a:t>
            </a:r>
            <a:endParaRPr lang="en-GB" dirty="0"/>
          </a:p>
          <a:p>
            <a:r>
              <a:rPr lang="en-GB" dirty="0" smtClean="0"/>
              <a:t> </a:t>
            </a:r>
          </a:p>
          <a:p>
            <a:r>
              <a:rPr lang="en-GB" dirty="0"/>
              <a:t>Thus the need to </a:t>
            </a:r>
            <a:r>
              <a:rPr lang="en-GB" dirty="0" err="1"/>
              <a:t>problematise</a:t>
            </a:r>
            <a:r>
              <a:rPr lang="en-GB" dirty="0"/>
              <a:t> approaches to assessment of teaching, taking into account the two very different traditions.</a:t>
            </a:r>
          </a:p>
          <a:p>
            <a:endParaRPr lang="en-GB" dirty="0"/>
          </a:p>
        </p:txBody>
      </p:sp>
    </p:spTree>
    <p:extLst>
      <p:ext uri="{BB962C8B-B14F-4D97-AF65-F5344CB8AC3E}">
        <p14:creationId xmlns:p14="http://schemas.microsoft.com/office/powerpoint/2010/main" val="238842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9653"/>
            <a:ext cx="4572000" cy="6617196"/>
          </a:xfrm>
          <a:prstGeom prst="rect">
            <a:avLst/>
          </a:prstGeom>
        </p:spPr>
        <p:txBody>
          <a:bodyPr>
            <a:spAutoFit/>
          </a:bodyPr>
          <a:lstStyle/>
          <a:p>
            <a:endParaRPr lang="en-GB" b="1" dirty="0" smtClean="0"/>
          </a:p>
          <a:p>
            <a:r>
              <a:rPr lang="en-GB" b="1" dirty="0" smtClean="0"/>
              <a:t>Diverse </a:t>
            </a:r>
            <a:r>
              <a:rPr lang="en-GB" b="1" dirty="0"/>
              <a:t>models of ‘the good teacher’: a critical overview</a:t>
            </a:r>
            <a:r>
              <a:rPr lang="en-GB" b="1" dirty="0" smtClean="0"/>
              <a:t>.</a:t>
            </a:r>
          </a:p>
          <a:p>
            <a:endParaRPr lang="en-GB" dirty="0"/>
          </a:p>
          <a:p>
            <a:pPr marL="285750" lvl="0" indent="-285750">
              <a:buFont typeface="Arial" panose="020B0604020202020204" pitchFamily="34" charset="0"/>
              <a:buChar char="•"/>
            </a:pPr>
            <a:r>
              <a:rPr lang="en-GB" sz="1600" dirty="0"/>
              <a:t>The competent craftsperson: a training-based model, with emphasis on apprenticeship relationships to experienced teachers, classroom management techniques, efficient ‘delivery’ of an accepted curriculum, transparent accountability.</a:t>
            </a:r>
          </a:p>
          <a:p>
            <a:pPr marL="285750" lvl="0" indent="-285750">
              <a:buFont typeface="Arial" panose="020B0604020202020204" pitchFamily="34" charset="0"/>
              <a:buChar char="•"/>
            </a:pPr>
            <a:r>
              <a:rPr lang="en-GB" sz="1600" dirty="0"/>
              <a:t>The reflective practitioner, engaged in critical reflection upon the nature of the individual’s teaching in any given context or situation through sensitive mentoring and evaluation of success / failure in the classroom.</a:t>
            </a:r>
          </a:p>
          <a:p>
            <a:pPr marL="285750" lvl="0" indent="-285750">
              <a:buFont typeface="Arial" panose="020B0604020202020204" pitchFamily="34" charset="0"/>
              <a:buChar char="•"/>
            </a:pPr>
            <a:r>
              <a:rPr lang="en-GB" sz="1600" dirty="0"/>
              <a:t>The charismatic subject, given immense credibility through subjective experience of schooling by both teachers and learners, but with the unfortunate corollary that good teachers tend to be ‘born’ rather than ‘made’.</a:t>
            </a:r>
          </a:p>
          <a:p>
            <a:pPr marL="285750" lvl="0" indent="-285750">
              <a:buFont typeface="Arial" panose="020B0604020202020204" pitchFamily="34" charset="0"/>
              <a:buChar char="•"/>
            </a:pPr>
            <a:r>
              <a:rPr lang="en-GB" sz="1600" dirty="0"/>
              <a:t>The transformative intellectual (Giroux) engaged in the pedagogy of discomfort (</a:t>
            </a:r>
            <a:r>
              <a:rPr lang="en-GB" sz="1600" dirty="0" err="1"/>
              <a:t>Boler</a:t>
            </a:r>
            <a:r>
              <a:rPr lang="en-GB" sz="1600" dirty="0"/>
              <a:t>) in taking the reflexive turn (Moore) towards full critical acknowledgement of both particular and broader contexts for teaching and learning, and a ‘larger vision and realisation of human freedom’ (Giroux).</a:t>
            </a:r>
          </a:p>
        </p:txBody>
      </p:sp>
    </p:spTree>
    <p:extLst>
      <p:ext uri="{BB962C8B-B14F-4D97-AF65-F5344CB8AC3E}">
        <p14:creationId xmlns:p14="http://schemas.microsoft.com/office/powerpoint/2010/main" val="1919695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43841"/>
            <a:ext cx="4572000" cy="4247317"/>
          </a:xfrm>
          <a:prstGeom prst="rect">
            <a:avLst/>
          </a:prstGeom>
        </p:spPr>
        <p:txBody>
          <a:bodyPr>
            <a:spAutoFit/>
          </a:bodyPr>
          <a:lstStyle/>
          <a:p>
            <a:r>
              <a:rPr lang="en-GB" dirty="0"/>
              <a:t>The last of these models endorses what is essentially a species of critical pedagogy, as developed by </a:t>
            </a:r>
            <a:r>
              <a:rPr lang="en-GB" dirty="0" err="1"/>
              <a:t>Freire</a:t>
            </a:r>
            <a:r>
              <a:rPr lang="en-GB" dirty="0"/>
              <a:t> and followers (including Giroux). It may also be termed a ‘formation’ model, attempting to integrate critical theory with engaged practice towards an Aristotelian sense of </a:t>
            </a:r>
            <a:r>
              <a:rPr lang="en-GB" i="1" dirty="0" err="1"/>
              <a:t>phronesis</a:t>
            </a:r>
            <a:r>
              <a:rPr lang="en-GB" dirty="0"/>
              <a:t>: ‘practical judgement’, or praxis</a:t>
            </a:r>
            <a:r>
              <a:rPr lang="en-GB" dirty="0" smtClean="0"/>
              <a:t>.</a:t>
            </a:r>
          </a:p>
          <a:p>
            <a:endParaRPr lang="en-GB" dirty="0"/>
          </a:p>
          <a:p>
            <a:r>
              <a:rPr lang="en-US" dirty="0" err="1"/>
              <a:t>Freire</a:t>
            </a:r>
            <a:r>
              <a:rPr lang="en-US" dirty="0"/>
              <a:t>  </a:t>
            </a:r>
            <a:r>
              <a:rPr lang="en-US" dirty="0" smtClean="0"/>
              <a:t>elaborates</a:t>
            </a:r>
            <a:r>
              <a:rPr lang="en-US" dirty="0"/>
              <a:t>: ‘Knowledge begins with the awareness of knowing little … Human beings constantly create and re-create their knowledge, in that they are inconclusive, historical beings engaged in a permanent act of discovery’. (</a:t>
            </a:r>
            <a:r>
              <a:rPr lang="en-US" dirty="0" err="1"/>
              <a:t>Freire</a:t>
            </a:r>
            <a:r>
              <a:rPr lang="en-US" dirty="0"/>
              <a:t> 2005: 107.) </a:t>
            </a:r>
            <a:endParaRPr lang="en-GB" dirty="0"/>
          </a:p>
        </p:txBody>
      </p:sp>
    </p:spTree>
    <p:extLst>
      <p:ext uri="{BB962C8B-B14F-4D97-AF65-F5344CB8AC3E}">
        <p14:creationId xmlns:p14="http://schemas.microsoft.com/office/powerpoint/2010/main" val="1350869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305342"/>
            <a:ext cx="4572000" cy="4801314"/>
          </a:xfrm>
          <a:prstGeom prst="rect">
            <a:avLst/>
          </a:prstGeom>
        </p:spPr>
        <p:txBody>
          <a:bodyPr>
            <a:spAutoFit/>
          </a:bodyPr>
          <a:lstStyle/>
          <a:p>
            <a:r>
              <a:rPr lang="en-US" b="1" dirty="0"/>
              <a:t>Possible ways forward</a:t>
            </a:r>
            <a:r>
              <a:rPr lang="en-US" b="1" dirty="0" smtClean="0"/>
              <a:t>.</a:t>
            </a:r>
          </a:p>
          <a:p>
            <a:endParaRPr lang="en-GB" dirty="0"/>
          </a:p>
          <a:p>
            <a:r>
              <a:rPr lang="en-US" dirty="0"/>
              <a:t>A fuller sense of ‘reflexivity’ in the sense that Moore has explored this term, emerges through </a:t>
            </a:r>
            <a:r>
              <a:rPr lang="en-US" dirty="0" err="1"/>
              <a:t>visualising</a:t>
            </a:r>
            <a:r>
              <a:rPr lang="en-US" dirty="0"/>
              <a:t> the development of teaching holistically, </a:t>
            </a:r>
            <a:endParaRPr lang="en-US" dirty="0" smtClean="0"/>
          </a:p>
          <a:p>
            <a:endParaRPr lang="en-GB" dirty="0"/>
          </a:p>
          <a:p>
            <a:r>
              <a:rPr lang="en-US" dirty="0"/>
              <a:t>‘in a much bigger picture: a picture that may be the practitioner’s own history, dispositions, prejudices and fears, as well as the wider social, historical and cultural contexts in which schooling itself is situated. In other words, within reflexivity, that which is being evaluated or reflected upon…is not treated as if it were the whole of the picture, but is made sense of by reference to what is happening in the rest of the larger picture’.(Moore 2004: 149.)</a:t>
            </a:r>
            <a:endParaRPr lang="en-GB" dirty="0"/>
          </a:p>
        </p:txBody>
      </p:sp>
    </p:spTree>
    <p:extLst>
      <p:ext uri="{BB962C8B-B14F-4D97-AF65-F5344CB8AC3E}">
        <p14:creationId xmlns:p14="http://schemas.microsoft.com/office/powerpoint/2010/main" val="8228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9537" y="836954"/>
            <a:ext cx="4572000" cy="5109091"/>
          </a:xfrm>
          <a:prstGeom prst="rect">
            <a:avLst/>
          </a:prstGeom>
        </p:spPr>
        <p:txBody>
          <a:bodyPr>
            <a:spAutoFit/>
          </a:bodyPr>
          <a:lstStyle/>
          <a:p>
            <a:r>
              <a:rPr lang="en-US" sz="1400" dirty="0" smtClean="0"/>
              <a:t>‘…</a:t>
            </a:r>
            <a:r>
              <a:rPr lang="en-US" sz="1400" dirty="0"/>
              <a:t>while both the competences and the reflective practitioner discourses may be of use to the teacher, it may be the reflexive discourse that fully ‘activates’ that usefulness, making it accessible and opening the way to a more critical engagement with the interface between personally-experienced difficulties and systemic failings’  (Moore 2000: 138</a:t>
            </a:r>
            <a:r>
              <a:rPr lang="en-US" sz="1400" dirty="0" smtClean="0"/>
              <a:t>)</a:t>
            </a:r>
          </a:p>
          <a:p>
            <a:endParaRPr lang="en-US" sz="1400" dirty="0"/>
          </a:p>
          <a:p>
            <a:r>
              <a:rPr lang="en-US" sz="1400" dirty="0" err="1"/>
              <a:t>Freire</a:t>
            </a:r>
            <a:r>
              <a:rPr lang="en-US" sz="1400" dirty="0"/>
              <a:t> himself starts from the perspective of </a:t>
            </a:r>
            <a:r>
              <a:rPr lang="en-US" sz="1400" dirty="0" err="1"/>
              <a:t>problematisation</a:t>
            </a:r>
            <a:r>
              <a:rPr lang="en-US" sz="1400" dirty="0"/>
              <a:t> in teaching and learning, as opposed to simply gaining competence confidently, if superficially. </a:t>
            </a:r>
            <a:endParaRPr lang="en-US" sz="1400" dirty="0" smtClean="0"/>
          </a:p>
          <a:p>
            <a:endParaRPr lang="en-GB" sz="1400" dirty="0"/>
          </a:p>
          <a:p>
            <a:r>
              <a:rPr lang="en-US" sz="1400" dirty="0"/>
              <a:t>‘In the process of </a:t>
            </a:r>
            <a:r>
              <a:rPr lang="en-US" sz="1400" dirty="0" err="1"/>
              <a:t>problematisation</a:t>
            </a:r>
            <a:r>
              <a:rPr lang="en-US" sz="1400" dirty="0"/>
              <a:t>, a step made by a Subject [</a:t>
            </a:r>
            <a:r>
              <a:rPr lang="en-US" sz="1400" dirty="0" err="1"/>
              <a:t>ie</a:t>
            </a:r>
            <a:r>
              <a:rPr lang="en-US" sz="1400" dirty="0"/>
              <a:t> teacher or student, or of course student-teacher] to penetrate the problem-situation continually opens up new roads for other Subjects to comprehend the object being analyzed. Educators who are </a:t>
            </a:r>
            <a:r>
              <a:rPr lang="en-US" sz="1400" dirty="0" err="1"/>
              <a:t>problematised</a:t>
            </a:r>
            <a:r>
              <a:rPr lang="en-US" sz="1400" dirty="0"/>
              <a:t> by engaging in this kind of action ‘re-enter into’ the object of the problem through the ‘entering into’ of the </a:t>
            </a:r>
            <a:r>
              <a:rPr lang="en-US" sz="1400" dirty="0" err="1"/>
              <a:t>educatees</a:t>
            </a:r>
            <a:r>
              <a:rPr lang="en-US" sz="1400" dirty="0"/>
              <a:t>. This is why educators continue to learn. The humbler they are in this process the more they will learn’. (</a:t>
            </a:r>
            <a:r>
              <a:rPr lang="en-US" sz="1400" dirty="0" err="1"/>
              <a:t>Freire</a:t>
            </a:r>
            <a:r>
              <a:rPr lang="en-US" sz="1400" dirty="0"/>
              <a:t> 2005: 135.) </a:t>
            </a:r>
            <a:endParaRPr lang="en-GB" sz="1400" dirty="0"/>
          </a:p>
          <a:p>
            <a:endParaRPr lang="en-GB" dirty="0"/>
          </a:p>
        </p:txBody>
      </p:sp>
    </p:spTree>
    <p:extLst>
      <p:ext uri="{BB962C8B-B14F-4D97-AF65-F5344CB8AC3E}">
        <p14:creationId xmlns:p14="http://schemas.microsoft.com/office/powerpoint/2010/main" val="817541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2738" y="1147763"/>
            <a:ext cx="5978525" cy="456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9334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904</Words>
  <Application>Microsoft Office PowerPoint</Application>
  <PresentationFormat>On-screen Show (4:3)</PresentationFormat>
  <Paragraphs>47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Essen Conference Workshop:   What makes a good teacher? Competence models, concepts of professionalisation, and conflicts of interest.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stevens</dc:creator>
  <cp:lastModifiedBy>STEVENS</cp:lastModifiedBy>
  <cp:revision>5</cp:revision>
  <dcterms:created xsi:type="dcterms:W3CDTF">2014-01-12T16:37:20Z</dcterms:created>
  <dcterms:modified xsi:type="dcterms:W3CDTF">2014-01-15T16:15:28Z</dcterms:modified>
</cp:coreProperties>
</file>