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3"/>
  </p:notesMasterIdLst>
  <p:handoutMasterIdLst>
    <p:handoutMasterId r:id="rId44"/>
  </p:handoutMasterIdLst>
  <p:sldIdLst>
    <p:sldId id="256" r:id="rId2"/>
    <p:sldId id="348" r:id="rId3"/>
    <p:sldId id="377" r:id="rId4"/>
    <p:sldId id="349" r:id="rId5"/>
    <p:sldId id="389" r:id="rId6"/>
    <p:sldId id="352" r:id="rId7"/>
    <p:sldId id="366" r:id="rId8"/>
    <p:sldId id="351" r:id="rId9"/>
    <p:sldId id="316" r:id="rId10"/>
    <p:sldId id="354" r:id="rId11"/>
    <p:sldId id="350" r:id="rId12"/>
    <p:sldId id="335" r:id="rId13"/>
    <p:sldId id="368" r:id="rId14"/>
    <p:sldId id="378" r:id="rId15"/>
    <p:sldId id="336" r:id="rId16"/>
    <p:sldId id="388" r:id="rId17"/>
    <p:sldId id="390" r:id="rId18"/>
    <p:sldId id="369" r:id="rId19"/>
    <p:sldId id="370" r:id="rId20"/>
    <p:sldId id="382" r:id="rId21"/>
    <p:sldId id="386" r:id="rId22"/>
    <p:sldId id="355" r:id="rId23"/>
    <p:sldId id="356" r:id="rId24"/>
    <p:sldId id="371" r:id="rId25"/>
    <p:sldId id="379" r:id="rId26"/>
    <p:sldId id="380" r:id="rId27"/>
    <p:sldId id="372" r:id="rId28"/>
    <p:sldId id="373" r:id="rId29"/>
    <p:sldId id="381" r:id="rId30"/>
    <p:sldId id="374" r:id="rId31"/>
    <p:sldId id="357" r:id="rId32"/>
    <p:sldId id="358" r:id="rId33"/>
    <p:sldId id="360" r:id="rId34"/>
    <p:sldId id="361" r:id="rId35"/>
    <p:sldId id="365" r:id="rId36"/>
    <p:sldId id="375" r:id="rId37"/>
    <p:sldId id="376" r:id="rId38"/>
    <p:sldId id="387" r:id="rId39"/>
    <p:sldId id="346" r:id="rId40"/>
    <p:sldId id="391" r:id="rId41"/>
    <p:sldId id="257" r:id="rId42"/>
  </p:sldIdLst>
  <p:sldSz cx="10177463" cy="7616825"/>
  <p:notesSz cx="6858000" cy="9947275"/>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0608" indent="-95198" algn="l" rtl="0" fontAlgn="base">
      <a:spcBef>
        <a:spcPct val="0"/>
      </a:spcBef>
      <a:spcAft>
        <a:spcPct val="0"/>
      </a:spcAft>
      <a:defRPr kern="1200">
        <a:solidFill>
          <a:schemeClr val="tx1"/>
        </a:solidFill>
        <a:latin typeface="Arial" charset="0"/>
        <a:ea typeface="ＭＳ Ｐゴシック" charset="-128"/>
        <a:cs typeface="+mn-cs"/>
      </a:defRPr>
    </a:lvl2pPr>
    <a:lvl3pPr marL="904388" indent="-190397" algn="l" rtl="0" fontAlgn="base">
      <a:spcBef>
        <a:spcPct val="0"/>
      </a:spcBef>
      <a:spcAft>
        <a:spcPct val="0"/>
      </a:spcAft>
      <a:defRPr kern="1200">
        <a:solidFill>
          <a:schemeClr val="tx1"/>
        </a:solidFill>
        <a:latin typeface="Arial" charset="0"/>
        <a:ea typeface="ＭＳ Ｐゴシック" charset="-128"/>
        <a:cs typeface="+mn-cs"/>
      </a:defRPr>
    </a:lvl3pPr>
    <a:lvl4pPr marL="1358169" indent="-287184" algn="l" rtl="0" fontAlgn="base">
      <a:spcBef>
        <a:spcPct val="0"/>
      </a:spcBef>
      <a:spcAft>
        <a:spcPct val="0"/>
      </a:spcAft>
      <a:defRPr kern="1200">
        <a:solidFill>
          <a:schemeClr val="tx1"/>
        </a:solidFill>
        <a:latin typeface="Arial" charset="0"/>
        <a:ea typeface="ＭＳ Ｐゴシック" charset="-128"/>
        <a:cs typeface="+mn-cs"/>
      </a:defRPr>
    </a:lvl4pPr>
    <a:lvl5pPr marL="1813539" indent="-383968" algn="l" rtl="0" fontAlgn="base">
      <a:spcBef>
        <a:spcPct val="0"/>
      </a:spcBef>
      <a:spcAft>
        <a:spcPct val="0"/>
      </a:spcAft>
      <a:defRPr kern="1200">
        <a:solidFill>
          <a:schemeClr val="tx1"/>
        </a:solidFill>
        <a:latin typeface="Arial" charset="0"/>
        <a:ea typeface="ＭＳ Ｐゴシック" charset="-128"/>
        <a:cs typeface="+mn-cs"/>
      </a:defRPr>
    </a:lvl5pPr>
    <a:lvl6pPr marL="2284772" algn="l" defTabSz="913909" rtl="0" eaLnBrk="1" latinLnBrk="0" hangingPunct="1">
      <a:defRPr kern="1200">
        <a:solidFill>
          <a:schemeClr val="tx1"/>
        </a:solidFill>
        <a:latin typeface="Arial" charset="0"/>
        <a:ea typeface="ＭＳ Ｐゴシック" charset="-128"/>
        <a:cs typeface="+mn-cs"/>
      </a:defRPr>
    </a:lvl6pPr>
    <a:lvl7pPr marL="2741725" algn="l" defTabSz="913909" rtl="0" eaLnBrk="1" latinLnBrk="0" hangingPunct="1">
      <a:defRPr kern="1200">
        <a:solidFill>
          <a:schemeClr val="tx1"/>
        </a:solidFill>
        <a:latin typeface="Arial" charset="0"/>
        <a:ea typeface="ＭＳ Ｐゴシック" charset="-128"/>
        <a:cs typeface="+mn-cs"/>
      </a:defRPr>
    </a:lvl7pPr>
    <a:lvl8pPr marL="3198680" algn="l" defTabSz="913909" rtl="0" eaLnBrk="1" latinLnBrk="0" hangingPunct="1">
      <a:defRPr kern="1200">
        <a:solidFill>
          <a:schemeClr val="tx1"/>
        </a:solidFill>
        <a:latin typeface="Arial" charset="0"/>
        <a:ea typeface="ＭＳ Ｐゴシック" charset="-128"/>
        <a:cs typeface="+mn-cs"/>
      </a:defRPr>
    </a:lvl8pPr>
    <a:lvl9pPr marL="3655632" algn="l" defTabSz="913909"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C4E"/>
    <a:srgbClr val="B2DE82"/>
    <a:srgbClr val="FCB274"/>
    <a:srgbClr val="FFFF99"/>
    <a:srgbClr val="FF5757"/>
    <a:srgbClr val="86AF4F"/>
    <a:srgbClr val="FF6600"/>
    <a:srgbClr val="FA5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990" y="-78"/>
      </p:cViewPr>
      <p:guideLst>
        <p:guide orient="horz" pos="2399"/>
        <p:guide pos="3206"/>
      </p:guideLst>
    </p:cSldViewPr>
  </p:slideViewPr>
  <p:notesTextViewPr>
    <p:cViewPr>
      <p:scale>
        <a:sx n="100" d="100"/>
        <a:sy n="100" d="100"/>
      </p:scale>
      <p:origin x="0" y="0"/>
    </p:cViewPr>
  </p:notesTextViewPr>
  <p:sorterViewPr>
    <p:cViewPr>
      <p:scale>
        <a:sx n="90" d="100"/>
        <a:sy n="90" d="100"/>
      </p:scale>
      <p:origin x="0" y="25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AF82CB6C-F16E-4D49-ABD1-14B0C117BA3A}" type="datetimeFigureOut">
              <a:rPr lang="is-IS" smtClean="0"/>
              <a:pPr/>
              <a:t>20.1.2014</a:t>
            </a:fld>
            <a:endParaRPr lang="is-IS"/>
          </a:p>
        </p:txBody>
      </p:sp>
      <p:sp>
        <p:nvSpPr>
          <p:cNvPr id="4" name="Síðufótarstaðgengill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is-IS"/>
          </a:p>
        </p:txBody>
      </p:sp>
      <p:sp>
        <p:nvSpPr>
          <p:cNvPr id="5" name="Skyggnunúmersstaðgengill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04491F7-D900-426F-8440-6E13F05A78C8}" type="slidenum">
              <a:rPr lang="is-IS" smtClean="0"/>
              <a:pPr/>
              <a:t>‹#›</a:t>
            </a:fld>
            <a:endParaRPr lang="is-IS"/>
          </a:p>
        </p:txBody>
      </p:sp>
    </p:spTree>
    <p:extLst>
      <p:ext uri="{BB962C8B-B14F-4D97-AF65-F5344CB8AC3E}">
        <p14:creationId xmlns="" xmlns:p14="http://schemas.microsoft.com/office/powerpoint/2010/main" val="91206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pPr>
              <a:defRPr/>
            </a:pPr>
            <a:endParaRPr lang="is-IS"/>
          </a:p>
        </p:txBody>
      </p:sp>
      <p:sp>
        <p:nvSpPr>
          <p:cNvPr id="3" name="Dagsetningarstaðgengill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pPr>
              <a:defRPr/>
            </a:pPr>
            <a:fld id="{569DEEAF-5F7B-4BC2-B333-8F9C2AE78D60}" type="datetimeFigureOut">
              <a:rPr lang="is-IS"/>
              <a:pPr>
                <a:defRPr/>
              </a:pPr>
              <a:t>20.1.2014</a:t>
            </a:fld>
            <a:endParaRPr lang="is-IS"/>
          </a:p>
        </p:txBody>
      </p:sp>
      <p:sp>
        <p:nvSpPr>
          <p:cNvPr id="4" name="Skyggnumyndastaðgengill 3"/>
          <p:cNvSpPr>
            <a:spLocks noGrp="1" noRot="1" noChangeAspect="1"/>
          </p:cNvSpPr>
          <p:nvPr>
            <p:ph type="sldImg" idx="2"/>
          </p:nvPr>
        </p:nvSpPr>
        <p:spPr>
          <a:xfrm>
            <a:off x="936625" y="746125"/>
            <a:ext cx="4984750" cy="3730625"/>
          </a:xfrm>
          <a:prstGeom prst="rect">
            <a:avLst/>
          </a:prstGeom>
          <a:noFill/>
          <a:ln w="12700">
            <a:solidFill>
              <a:prstClr val="black"/>
            </a:solidFill>
          </a:ln>
        </p:spPr>
        <p:txBody>
          <a:bodyPr vert="horz" lIns="91440" tIns="45720" rIns="91440" bIns="45720" rtlCol="0" anchor="ctr"/>
          <a:lstStyle/>
          <a:p>
            <a:pPr lvl="0"/>
            <a:endParaRPr lang="is-IS" noProof="0" smtClean="0"/>
          </a:p>
        </p:txBody>
      </p:sp>
      <p:sp>
        <p:nvSpPr>
          <p:cNvPr id="5" name="Minnispunktastaðgengill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p>
        </p:txBody>
      </p:sp>
      <p:sp>
        <p:nvSpPr>
          <p:cNvPr id="6" name="Síðufótarstaðgengill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pPr>
              <a:defRPr/>
            </a:pPr>
            <a:endParaRPr lang="is-IS"/>
          </a:p>
        </p:txBody>
      </p:sp>
      <p:sp>
        <p:nvSpPr>
          <p:cNvPr id="7" name="Skyggnunúmersstaðgengill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pPr>
              <a:defRPr/>
            </a:pPr>
            <a:fld id="{0E7A0564-ECC4-4730-90AE-0F173C815A50}" type="slidenum">
              <a:rPr lang="is-IS"/>
              <a:pPr>
                <a:defRPr/>
              </a:pPr>
              <a:t>‹#›</a:t>
            </a:fld>
            <a:endParaRPr lang="is-IS"/>
          </a:p>
        </p:txBody>
      </p:sp>
    </p:spTree>
    <p:extLst>
      <p:ext uri="{BB962C8B-B14F-4D97-AF65-F5344CB8AC3E}">
        <p14:creationId xmlns="" xmlns:p14="http://schemas.microsoft.com/office/powerpoint/2010/main" val="233686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57" algn="l" rtl="0" eaLnBrk="0" fontAlgn="base" hangingPunct="0">
      <a:spcBef>
        <a:spcPct val="30000"/>
      </a:spcBef>
      <a:spcAft>
        <a:spcPct val="0"/>
      </a:spcAft>
      <a:defRPr sz="1200" kern="1200">
        <a:solidFill>
          <a:schemeClr val="tx1"/>
        </a:solidFill>
        <a:latin typeface="+mn-lt"/>
        <a:ea typeface="+mn-ea"/>
        <a:cs typeface="+mn-cs"/>
      </a:defRPr>
    </a:lvl2pPr>
    <a:lvl3pPr marL="913909" algn="l" rtl="0" eaLnBrk="0" fontAlgn="base" hangingPunct="0">
      <a:spcBef>
        <a:spcPct val="30000"/>
      </a:spcBef>
      <a:spcAft>
        <a:spcPct val="0"/>
      </a:spcAft>
      <a:defRPr sz="1200" kern="1200">
        <a:solidFill>
          <a:schemeClr val="tx1"/>
        </a:solidFill>
        <a:latin typeface="+mn-lt"/>
        <a:ea typeface="+mn-ea"/>
        <a:cs typeface="+mn-cs"/>
      </a:defRPr>
    </a:lvl3pPr>
    <a:lvl4pPr marL="1370864" algn="l" rtl="0" eaLnBrk="0" fontAlgn="base" hangingPunct="0">
      <a:spcBef>
        <a:spcPct val="30000"/>
      </a:spcBef>
      <a:spcAft>
        <a:spcPct val="0"/>
      </a:spcAft>
      <a:defRPr sz="1200" kern="1200">
        <a:solidFill>
          <a:schemeClr val="tx1"/>
        </a:solidFill>
        <a:latin typeface="+mn-lt"/>
        <a:ea typeface="+mn-ea"/>
        <a:cs typeface="+mn-cs"/>
      </a:defRPr>
    </a:lvl4pPr>
    <a:lvl5pPr marL="1827818" algn="l" rtl="0" eaLnBrk="0" fontAlgn="base" hangingPunct="0">
      <a:spcBef>
        <a:spcPct val="30000"/>
      </a:spcBef>
      <a:spcAft>
        <a:spcPct val="0"/>
      </a:spcAft>
      <a:defRPr sz="1200" kern="1200">
        <a:solidFill>
          <a:schemeClr val="tx1"/>
        </a:solidFill>
        <a:latin typeface="+mn-lt"/>
        <a:ea typeface="+mn-ea"/>
        <a:cs typeface="+mn-cs"/>
      </a:defRPr>
    </a:lvl5pPr>
    <a:lvl6pPr marL="2284772" algn="l" defTabSz="913909" rtl="0" eaLnBrk="1" latinLnBrk="0" hangingPunct="1">
      <a:defRPr sz="1200" kern="1200">
        <a:solidFill>
          <a:schemeClr val="tx1"/>
        </a:solidFill>
        <a:latin typeface="+mn-lt"/>
        <a:ea typeface="+mn-ea"/>
        <a:cs typeface="+mn-cs"/>
      </a:defRPr>
    </a:lvl6pPr>
    <a:lvl7pPr marL="2741725" algn="l" defTabSz="913909" rtl="0" eaLnBrk="1" latinLnBrk="0" hangingPunct="1">
      <a:defRPr sz="1200" kern="1200">
        <a:solidFill>
          <a:schemeClr val="tx1"/>
        </a:solidFill>
        <a:latin typeface="+mn-lt"/>
        <a:ea typeface="+mn-ea"/>
        <a:cs typeface="+mn-cs"/>
      </a:defRPr>
    </a:lvl7pPr>
    <a:lvl8pPr marL="3198680" algn="l" defTabSz="913909" rtl="0" eaLnBrk="1" latinLnBrk="0" hangingPunct="1">
      <a:defRPr sz="1200" kern="1200">
        <a:solidFill>
          <a:schemeClr val="tx1"/>
        </a:solidFill>
        <a:latin typeface="+mn-lt"/>
        <a:ea typeface="+mn-ea"/>
        <a:cs typeface="+mn-cs"/>
      </a:defRPr>
    </a:lvl8pPr>
    <a:lvl9pPr marL="3655632" algn="l" defTabSz="913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a:xfrm>
            <a:off x="936625" y="746125"/>
            <a:ext cx="4984750" cy="3730625"/>
          </a:xfrm>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pPr>
              <a:defRPr/>
            </a:pPr>
            <a:fld id="{0E7A0564-ECC4-4730-90AE-0F173C815A50}" type="slidenum">
              <a:rPr lang="is-IS" smtClean="0"/>
              <a:pPr>
                <a:defRPr/>
              </a:pPr>
              <a:t>9</a:t>
            </a:fld>
            <a:endParaRPr lang="is-IS"/>
          </a:p>
        </p:txBody>
      </p:sp>
    </p:spTree>
    <p:extLst>
      <p:ext uri="{BB962C8B-B14F-4D97-AF65-F5344CB8AC3E}">
        <p14:creationId xmlns="" xmlns:p14="http://schemas.microsoft.com/office/powerpoint/2010/main" val="222394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3311" y="2366163"/>
            <a:ext cx="8650844" cy="1632681"/>
          </a:xfrm>
        </p:spPr>
        <p:txBody>
          <a:bodyPr/>
          <a:lstStyle/>
          <a:p>
            <a:r>
              <a:rPr lang="en-US" smtClean="0"/>
              <a:t>Click to edit Master title style</a:t>
            </a:r>
            <a:endParaRPr lang="is-IS"/>
          </a:p>
        </p:txBody>
      </p:sp>
      <p:sp>
        <p:nvSpPr>
          <p:cNvPr id="3" name="Subtitle 2"/>
          <p:cNvSpPr>
            <a:spLocks noGrp="1"/>
          </p:cNvSpPr>
          <p:nvPr>
            <p:ph type="subTitle" idx="1"/>
          </p:nvPr>
        </p:nvSpPr>
        <p:spPr>
          <a:xfrm>
            <a:off x="1526621" y="4316201"/>
            <a:ext cx="7124224" cy="1946522"/>
          </a:xfrm>
        </p:spPr>
        <p:txBody>
          <a:bodyPr/>
          <a:lstStyle>
            <a:lvl1pPr marL="0" indent="0" algn="ctr">
              <a:buNone/>
              <a:defRPr/>
            </a:lvl1pPr>
            <a:lvl2pPr marL="453644" indent="0" algn="ctr">
              <a:buNone/>
              <a:defRPr/>
            </a:lvl2pPr>
            <a:lvl3pPr marL="907290" indent="0" algn="ctr">
              <a:buNone/>
              <a:defRPr/>
            </a:lvl3pPr>
            <a:lvl4pPr marL="1360932" indent="0" algn="ctr">
              <a:buNone/>
              <a:defRPr/>
            </a:lvl4pPr>
            <a:lvl5pPr marL="1814578" indent="0" algn="ctr">
              <a:buNone/>
              <a:defRPr/>
            </a:lvl5pPr>
            <a:lvl6pPr marL="2268221" indent="0" algn="ctr">
              <a:buNone/>
              <a:defRPr/>
            </a:lvl6pPr>
            <a:lvl7pPr marL="2721868" indent="0" algn="ctr">
              <a:buNone/>
              <a:defRPr/>
            </a:lvl7pPr>
            <a:lvl8pPr marL="3175511" indent="0" algn="ctr">
              <a:buNone/>
              <a:defRPr/>
            </a:lvl8pPr>
            <a:lvl9pPr marL="3629154"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3EB71ACA-EBFD-4E0A-B175-7FC5E804B2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B153A553-AE11-4F40-A436-FF2202BD43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262" y="1204994"/>
            <a:ext cx="2291697" cy="55990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508882" y="1204994"/>
            <a:ext cx="6710765" cy="55990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A4A309F0-BC5F-4695-B01F-531DDCE220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CD37B114-7A5A-43A8-A456-5AB7E6AEFE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949" y="4894517"/>
            <a:ext cx="8650844" cy="1512786"/>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803949" y="3228338"/>
            <a:ext cx="8650844" cy="1666180"/>
          </a:xfrm>
        </p:spPr>
        <p:txBody>
          <a:bodyPr anchor="b"/>
          <a:lstStyle>
            <a:lvl1pPr marL="0" indent="0">
              <a:buNone/>
              <a:defRPr sz="2000"/>
            </a:lvl1pPr>
            <a:lvl2pPr marL="453644" indent="0">
              <a:buNone/>
              <a:defRPr sz="1800"/>
            </a:lvl2pPr>
            <a:lvl3pPr marL="907290" indent="0">
              <a:buNone/>
              <a:defRPr sz="1600"/>
            </a:lvl3pPr>
            <a:lvl4pPr marL="1360932" indent="0">
              <a:buNone/>
              <a:defRPr sz="1400"/>
            </a:lvl4pPr>
            <a:lvl5pPr marL="1814578" indent="0">
              <a:buNone/>
              <a:defRPr sz="1400"/>
            </a:lvl5pPr>
            <a:lvl6pPr marL="2268221" indent="0">
              <a:buNone/>
              <a:defRPr sz="1400"/>
            </a:lvl6pPr>
            <a:lvl7pPr marL="2721868" indent="0">
              <a:buNone/>
              <a:defRPr sz="1400"/>
            </a:lvl7pPr>
            <a:lvl8pPr marL="3175511" indent="0">
              <a:buNone/>
              <a:defRPr sz="1400"/>
            </a:lvl8pPr>
            <a:lvl9pPr marL="362915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FC60100D-B1EB-44DA-AA59-112EA3B1AA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50887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Content Placeholder 3"/>
          <p:cNvSpPr>
            <a:spLocks noGrp="1"/>
          </p:cNvSpPr>
          <p:nvPr>
            <p:ph sz="half" idx="2"/>
          </p:nvPr>
        </p:nvSpPr>
        <p:spPr>
          <a:xfrm>
            <a:off x="517354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9CAA9832-EE32-48A6-A8BE-EDE61DAF53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873" y="1051269"/>
            <a:ext cx="9159717" cy="1269471"/>
          </a:xfrm>
        </p:spPr>
        <p:txBody>
          <a:bodyPr/>
          <a:lstStyle>
            <a:lvl1pPr>
              <a:defRPr/>
            </a:lvl1pPr>
          </a:lstStyle>
          <a:p>
            <a:r>
              <a:rPr lang="en-US" dirty="0" smtClean="0"/>
              <a:t>Click to edit Master title style</a:t>
            </a:r>
            <a:endParaRPr lang="is-IS" dirty="0"/>
          </a:p>
        </p:txBody>
      </p:sp>
      <p:sp>
        <p:nvSpPr>
          <p:cNvPr id="3" name="Text Placeholder 2"/>
          <p:cNvSpPr>
            <a:spLocks noGrp="1"/>
          </p:cNvSpPr>
          <p:nvPr>
            <p:ph type="body" idx="1"/>
          </p:nvPr>
        </p:nvSpPr>
        <p:spPr>
          <a:xfrm>
            <a:off x="508873" y="2354029"/>
            <a:ext cx="4496814"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873" y="3064577"/>
            <a:ext cx="4496814"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Text Placeholder 4"/>
          <p:cNvSpPr>
            <a:spLocks noGrp="1"/>
          </p:cNvSpPr>
          <p:nvPr>
            <p:ph type="body" sz="quarter" idx="3"/>
          </p:nvPr>
        </p:nvSpPr>
        <p:spPr>
          <a:xfrm>
            <a:off x="5170017" y="2354029"/>
            <a:ext cx="4498580"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0017" y="3064577"/>
            <a:ext cx="4498580"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F6515117-A375-4E50-AF72-70A65B53FF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4AEDDD0F-EFBA-42FB-ACF0-01D4114664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6CEB5E37-FCF9-4A63-8251-EE994A28B0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883" y="1204987"/>
            <a:ext cx="3348315" cy="1290630"/>
          </a:xfrm>
        </p:spPr>
        <p:txBody>
          <a:bodyPr anchor="b"/>
          <a:lstStyle>
            <a:lvl1pPr algn="l">
              <a:defRPr sz="2000" b="1"/>
            </a:lvl1pPr>
          </a:lstStyle>
          <a:p>
            <a:r>
              <a:rPr lang="en-US" dirty="0" smtClean="0"/>
              <a:t>Click to edit Master title style</a:t>
            </a:r>
            <a:endParaRPr lang="is-IS" dirty="0"/>
          </a:p>
        </p:txBody>
      </p:sp>
      <p:sp>
        <p:nvSpPr>
          <p:cNvPr id="3" name="Content Placeholder 2"/>
          <p:cNvSpPr>
            <a:spLocks noGrp="1"/>
          </p:cNvSpPr>
          <p:nvPr>
            <p:ph idx="1"/>
          </p:nvPr>
        </p:nvSpPr>
        <p:spPr>
          <a:xfrm>
            <a:off x="3979105" y="1204988"/>
            <a:ext cx="5689485" cy="559902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Text Placeholder 3"/>
          <p:cNvSpPr>
            <a:spLocks noGrp="1"/>
          </p:cNvSpPr>
          <p:nvPr>
            <p:ph type="body" sz="half" idx="2"/>
          </p:nvPr>
        </p:nvSpPr>
        <p:spPr>
          <a:xfrm>
            <a:off x="508883" y="2543899"/>
            <a:ext cx="3348315" cy="4260121"/>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BA69AA96-3DD9-458C-B99B-2573B73FC2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855" y="5331780"/>
            <a:ext cx="6106478" cy="62944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2298001" y="1179748"/>
            <a:ext cx="5500186" cy="4116345"/>
          </a:xfrm>
        </p:spPr>
        <p:txBody>
          <a:bodyPr/>
          <a:lstStyle>
            <a:lvl1pPr marL="0" indent="0">
              <a:buNone/>
              <a:defRPr sz="3200"/>
            </a:lvl1pPr>
            <a:lvl2pPr marL="453644" indent="0">
              <a:buNone/>
              <a:defRPr sz="2800"/>
            </a:lvl2pPr>
            <a:lvl3pPr marL="907290" indent="0">
              <a:buNone/>
              <a:defRPr sz="2300"/>
            </a:lvl3pPr>
            <a:lvl4pPr marL="1360932" indent="0">
              <a:buNone/>
              <a:defRPr sz="2000"/>
            </a:lvl4pPr>
            <a:lvl5pPr marL="1814578" indent="0">
              <a:buNone/>
              <a:defRPr sz="2000"/>
            </a:lvl5pPr>
            <a:lvl6pPr marL="2268221" indent="0">
              <a:buNone/>
              <a:defRPr sz="2000"/>
            </a:lvl6pPr>
            <a:lvl7pPr marL="2721868" indent="0">
              <a:buNone/>
              <a:defRPr sz="2000"/>
            </a:lvl7pPr>
            <a:lvl8pPr marL="3175511" indent="0">
              <a:buNone/>
              <a:defRPr sz="2000"/>
            </a:lvl8pPr>
            <a:lvl9pPr marL="3629154" indent="0">
              <a:buNone/>
              <a:defRPr sz="2000"/>
            </a:lvl9pPr>
          </a:lstStyle>
          <a:p>
            <a:pPr lvl="0"/>
            <a:endParaRPr lang="is-IS" noProof="0" smtClean="0"/>
          </a:p>
        </p:txBody>
      </p:sp>
      <p:sp>
        <p:nvSpPr>
          <p:cNvPr id="4" name="Text Placeholder 3"/>
          <p:cNvSpPr>
            <a:spLocks noGrp="1"/>
          </p:cNvSpPr>
          <p:nvPr>
            <p:ph type="body" sz="half" idx="2"/>
          </p:nvPr>
        </p:nvSpPr>
        <p:spPr>
          <a:xfrm>
            <a:off x="1994855" y="5961233"/>
            <a:ext cx="6106478" cy="893917"/>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Jón Torfi Jónasson  Essen January 2013</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FCC4E89-94CA-4FB9-95A8-C53DC6E442A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_ppt_FVS-04.jpg"/>
          <p:cNvPicPr>
            <a:picLocks noChangeAspect="1"/>
          </p:cNvPicPr>
          <p:nvPr userDrawn="1"/>
        </p:nvPicPr>
        <p:blipFill>
          <a:blip r:embed="rId13" cstate="print"/>
          <a:srcRect/>
          <a:stretch>
            <a:fillRect/>
          </a:stretch>
        </p:blipFill>
        <p:spPr bwMode="auto">
          <a:xfrm>
            <a:off x="19057" y="0"/>
            <a:ext cx="10139363" cy="7616825"/>
          </a:xfrm>
          <a:prstGeom prst="rect">
            <a:avLst/>
          </a:prstGeom>
          <a:noFill/>
          <a:ln w="9525">
            <a:noFill/>
            <a:miter lim="800000"/>
            <a:headEnd/>
            <a:tailEnd/>
          </a:ln>
        </p:spPr>
      </p:pic>
      <p:sp>
        <p:nvSpPr>
          <p:cNvPr id="1027" name="Title Placeholder 1"/>
          <p:cNvSpPr>
            <a:spLocks noGrp="1"/>
          </p:cNvSpPr>
          <p:nvPr>
            <p:ph type="title"/>
          </p:nvPr>
        </p:nvSpPr>
        <p:spPr bwMode="auto">
          <a:xfrm>
            <a:off x="506414" y="1055687"/>
            <a:ext cx="9158286" cy="127000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09594" y="2470156"/>
            <a:ext cx="9158286" cy="433387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9588" y="7059618"/>
            <a:ext cx="2373312" cy="404812"/>
          </a:xfrm>
          <a:prstGeom prst="rect">
            <a:avLst/>
          </a:prstGeom>
        </p:spPr>
        <p:txBody>
          <a:bodyPr vert="horz" wrap="square" lIns="90727" tIns="45364" rIns="90727" bIns="45364" numCol="1" anchor="ctr" anchorCtr="0" compatLnSpc="1">
            <a:prstTxWarp prst="textNoShape">
              <a:avLst/>
            </a:prstTxWarp>
          </a:bodyPr>
          <a:lstStyle>
            <a:lvl1pPr>
              <a:defRPr sz="1200">
                <a:solidFill>
                  <a:srgbClr val="898989"/>
                </a:solidFill>
                <a:latin typeface="Calibri" pitchFamily="34" charset="0"/>
                <a:ea typeface="+mn-ea"/>
              </a:defRPr>
            </a:lvl1pPr>
          </a:lstStyle>
          <a:p>
            <a:pPr>
              <a:defRPr/>
            </a:pPr>
            <a:endParaRPr lang="en-US"/>
          </a:p>
        </p:txBody>
      </p:sp>
      <p:sp>
        <p:nvSpPr>
          <p:cNvPr id="5" name="Footer Placeholder 4"/>
          <p:cNvSpPr>
            <a:spLocks noGrp="1"/>
          </p:cNvSpPr>
          <p:nvPr>
            <p:ph type="ftr" sz="quarter" idx="3"/>
          </p:nvPr>
        </p:nvSpPr>
        <p:spPr>
          <a:xfrm>
            <a:off x="3476632" y="7059618"/>
            <a:ext cx="3224213" cy="404812"/>
          </a:xfrm>
          <a:prstGeom prst="rect">
            <a:avLst/>
          </a:prstGeom>
        </p:spPr>
        <p:txBody>
          <a:bodyPr vert="horz" wrap="square" lIns="90727" tIns="45364" rIns="90727" bIns="45364"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r>
              <a:rPr lang="en-US" dirty="0" smtClean="0"/>
              <a:t>Jón Torfi Jónasson  Essen January 2013</a:t>
            </a:r>
            <a:endParaRPr lang="is-IS" dirty="0"/>
          </a:p>
        </p:txBody>
      </p:sp>
      <p:sp>
        <p:nvSpPr>
          <p:cNvPr id="6" name="Slide Number Placeholder 5"/>
          <p:cNvSpPr>
            <a:spLocks noGrp="1"/>
          </p:cNvSpPr>
          <p:nvPr>
            <p:ph type="sldNum" sz="quarter" idx="4"/>
          </p:nvPr>
        </p:nvSpPr>
        <p:spPr>
          <a:xfrm>
            <a:off x="7294563" y="7059618"/>
            <a:ext cx="2373312" cy="404812"/>
          </a:xfrm>
          <a:prstGeom prst="rect">
            <a:avLst/>
          </a:prstGeom>
        </p:spPr>
        <p:txBody>
          <a:bodyPr vert="horz" wrap="square" lIns="90727" tIns="45364" rIns="90727" bIns="45364" numCol="1" anchor="ctr" anchorCtr="0" compatLnSpc="1">
            <a:prstTxWarp prst="textNoShape">
              <a:avLst/>
            </a:prstTxWarp>
          </a:bodyPr>
          <a:lstStyle>
            <a:lvl1pPr algn="r">
              <a:defRPr sz="1200">
                <a:solidFill>
                  <a:srgbClr val="898989"/>
                </a:solidFill>
                <a:latin typeface="Calibri" charset="0"/>
              </a:defRPr>
            </a:lvl1pPr>
          </a:lstStyle>
          <a:p>
            <a:pPr>
              <a:defRPr/>
            </a:pPr>
            <a:fld id="{3BD41C9F-189A-419D-B369-68A5754904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p:titleStyle>
    <p:body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07290" rtl="0" eaLnBrk="1" latinLnBrk="0" hangingPunct="1">
        <a:defRPr sz="1800" kern="1200">
          <a:solidFill>
            <a:schemeClr val="tx1"/>
          </a:solidFill>
          <a:latin typeface="+mn-lt"/>
          <a:ea typeface="+mn-ea"/>
          <a:cs typeface="+mn-cs"/>
        </a:defRPr>
      </a:lvl1pPr>
      <a:lvl2pPr marL="453644" algn="l" defTabSz="907290" rtl="0" eaLnBrk="1" latinLnBrk="0" hangingPunct="1">
        <a:defRPr sz="1800" kern="1200">
          <a:solidFill>
            <a:schemeClr val="tx1"/>
          </a:solidFill>
          <a:latin typeface="+mn-lt"/>
          <a:ea typeface="+mn-ea"/>
          <a:cs typeface="+mn-cs"/>
        </a:defRPr>
      </a:lvl2pPr>
      <a:lvl3pPr marL="907290" algn="l" defTabSz="907290" rtl="0" eaLnBrk="1" latinLnBrk="0" hangingPunct="1">
        <a:defRPr sz="1800" kern="1200">
          <a:solidFill>
            <a:schemeClr val="tx1"/>
          </a:solidFill>
          <a:latin typeface="+mn-lt"/>
          <a:ea typeface="+mn-ea"/>
          <a:cs typeface="+mn-cs"/>
        </a:defRPr>
      </a:lvl3pPr>
      <a:lvl4pPr marL="1360932" algn="l" defTabSz="907290" rtl="0" eaLnBrk="1" latinLnBrk="0" hangingPunct="1">
        <a:defRPr sz="1800" kern="1200">
          <a:solidFill>
            <a:schemeClr val="tx1"/>
          </a:solidFill>
          <a:latin typeface="+mn-lt"/>
          <a:ea typeface="+mn-ea"/>
          <a:cs typeface="+mn-cs"/>
        </a:defRPr>
      </a:lvl4pPr>
      <a:lvl5pPr marL="1814578" algn="l" defTabSz="907290" rtl="0" eaLnBrk="1" latinLnBrk="0" hangingPunct="1">
        <a:defRPr sz="1800" kern="1200">
          <a:solidFill>
            <a:schemeClr val="tx1"/>
          </a:solidFill>
          <a:latin typeface="+mn-lt"/>
          <a:ea typeface="+mn-ea"/>
          <a:cs typeface="+mn-cs"/>
        </a:defRPr>
      </a:lvl5pPr>
      <a:lvl6pPr marL="2268221" algn="l" defTabSz="907290" rtl="0" eaLnBrk="1" latinLnBrk="0" hangingPunct="1">
        <a:defRPr sz="1800" kern="1200">
          <a:solidFill>
            <a:schemeClr val="tx1"/>
          </a:solidFill>
          <a:latin typeface="+mn-lt"/>
          <a:ea typeface="+mn-ea"/>
          <a:cs typeface="+mn-cs"/>
        </a:defRPr>
      </a:lvl6pPr>
      <a:lvl7pPr marL="2721868" algn="l" defTabSz="907290" rtl="0" eaLnBrk="1" latinLnBrk="0" hangingPunct="1">
        <a:defRPr sz="1800" kern="1200">
          <a:solidFill>
            <a:schemeClr val="tx1"/>
          </a:solidFill>
          <a:latin typeface="+mn-lt"/>
          <a:ea typeface="+mn-ea"/>
          <a:cs typeface="+mn-cs"/>
        </a:defRPr>
      </a:lvl7pPr>
      <a:lvl8pPr marL="3175511" algn="l" defTabSz="907290" rtl="0" eaLnBrk="1" latinLnBrk="0" hangingPunct="1">
        <a:defRPr sz="1800" kern="1200">
          <a:solidFill>
            <a:schemeClr val="tx1"/>
          </a:solidFill>
          <a:latin typeface="+mn-lt"/>
          <a:ea typeface="+mn-ea"/>
          <a:cs typeface="+mn-cs"/>
        </a:defRPr>
      </a:lvl8pPr>
      <a:lvl9pPr marL="3629154" algn="l" defTabSz="907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futuretech.ox.ac.uk/sites/futuretech.ox.ac.uk/files/The_Future_of_Employment_OMS_Working_Paper_1.pdf"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http://www.futuretech.ox.ac.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oecd-ilibrary.org/education/teachers-for-the-21st-century_9789264193864-en;jsessionid=z3rifji9gx51.x-oecd-live-02" TargetMode="External"/><Relationship Id="rId13" Type="http://schemas.openxmlformats.org/officeDocument/2006/relationships/image" Target="../media/image21.jpeg"/><Relationship Id="rId18" Type="http://schemas.openxmlformats.org/officeDocument/2006/relationships/image" Target="../media/image25.jpeg"/><Relationship Id="rId3" Type="http://schemas.openxmlformats.org/officeDocument/2006/relationships/hyperlink" Target="http://asiasociety.org/node/34391" TargetMode="External"/><Relationship Id="rId7" Type="http://schemas.openxmlformats.org/officeDocument/2006/relationships/hyperlink" Target="http://www.oecdbookshop.org/display.asp?K=5K9FGPN9GVVC&amp;LANG=EN" TargetMode="External"/><Relationship Id="rId12" Type="http://schemas.openxmlformats.org/officeDocument/2006/relationships/image" Target="../media/image20.jpeg"/><Relationship Id="rId17" Type="http://schemas.openxmlformats.org/officeDocument/2006/relationships/hyperlink" Target="http://www.coe.int/t/dg4/education/pestalozzi/Home/What/Podcast_en.asp" TargetMode="External"/><Relationship Id="rId2" Type="http://schemas.openxmlformats.org/officeDocument/2006/relationships/hyperlink" Target="http://www.coe.int/t/dg4/education/edc/Charter/Charter_EN.asp" TargetMode="Externa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www.oecd-ilibrary.org/education/building-a-high-quality-teaching-profession_9789264113046-en" TargetMode="External"/><Relationship Id="rId11" Type="http://schemas.openxmlformats.org/officeDocument/2006/relationships/image" Target="../media/image19.jpeg"/><Relationship Id="rId5" Type="http://schemas.openxmlformats.org/officeDocument/2006/relationships/hyperlink" Target="http://asiasociety.org/node/11990" TargetMode="External"/><Relationship Id="rId15" Type="http://schemas.openxmlformats.org/officeDocument/2006/relationships/image" Target="../media/image23.jpeg"/><Relationship Id="rId10" Type="http://schemas.openxmlformats.org/officeDocument/2006/relationships/hyperlink" Target="http://asiasociety.org/education/learning-world/international-summit-teaching-profession" TargetMode="External"/><Relationship Id="rId19" Type="http://schemas.openxmlformats.org/officeDocument/2006/relationships/hyperlink" Target="http://www.coe.int/t/dg4/education/pestalozzi/Source/Documentation/Pestalozzi1_TeacherEducationForChange_EN.pdf" TargetMode="External"/><Relationship Id="rId4" Type="http://schemas.openxmlformats.org/officeDocument/2006/relationships/hyperlink" Target="http://asiasociety.org/node/29336" TargetMode="External"/><Relationship Id="rId9" Type="http://schemas.openxmlformats.org/officeDocument/2006/relationships/hyperlink" Target="http://www.educ.cam.ac.uk/centres/lfl/researchanddevelopment/policy/cambridgeseminars/Future%20of%20teaching%20Profession.pdf" TargetMode="External"/><Relationship Id="rId1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I_ppt_FVS-03.jpg"/>
          <p:cNvPicPr>
            <a:picLocks noChangeAspect="1"/>
          </p:cNvPicPr>
          <p:nvPr/>
        </p:nvPicPr>
        <p:blipFill>
          <a:blip r:embed="rId2" cstate="print"/>
          <a:srcRect/>
          <a:stretch>
            <a:fillRect/>
          </a:stretch>
        </p:blipFill>
        <p:spPr bwMode="auto">
          <a:xfrm>
            <a:off x="20645" y="6357"/>
            <a:ext cx="10136187" cy="7604125"/>
          </a:xfrm>
          <a:prstGeom prst="rect">
            <a:avLst/>
          </a:prstGeom>
          <a:noFill/>
          <a:ln w="9525">
            <a:noFill/>
            <a:miter lim="800000"/>
            <a:headEnd/>
            <a:tailEnd/>
          </a:ln>
        </p:spPr>
      </p:pic>
      <p:sp>
        <p:nvSpPr>
          <p:cNvPr id="2051" name="Rectangle 2"/>
          <p:cNvSpPr>
            <a:spLocks noGrp="1"/>
          </p:cNvSpPr>
          <p:nvPr>
            <p:ph type="ctrTitle"/>
          </p:nvPr>
        </p:nvSpPr>
        <p:spPr>
          <a:xfrm>
            <a:off x="0" y="1288132"/>
            <a:ext cx="4584676" cy="1872208"/>
          </a:xfrm>
        </p:spPr>
        <p:txBody>
          <a:bodyPr/>
          <a:lstStyle/>
          <a:p>
            <a:r>
              <a:rPr lang="en-GB" sz="2000" dirty="0" smtClean="0">
                <a:solidFill>
                  <a:srgbClr val="0070C0"/>
                </a:solidFill>
                <a:latin typeface="+mj-lt"/>
              </a:rPr>
              <a:t> International Conference </a:t>
            </a:r>
            <a:r>
              <a:rPr lang="en-GB" sz="2000" dirty="0" smtClean="0">
                <a:latin typeface="+mj-lt"/>
              </a:rPr>
              <a:t/>
            </a:r>
            <a:br>
              <a:rPr lang="en-GB" sz="2000" dirty="0" smtClean="0">
                <a:latin typeface="+mj-lt"/>
              </a:rPr>
            </a:br>
            <a:r>
              <a:rPr lang="en-GB" sz="1600" dirty="0" smtClean="0">
                <a:solidFill>
                  <a:srgbClr val="002060"/>
                </a:solidFill>
                <a:latin typeface="+mj-lt"/>
              </a:rPr>
              <a:t>Education and Training for European Teachers: </a:t>
            </a:r>
            <a:br>
              <a:rPr lang="en-GB" sz="1600" dirty="0" smtClean="0">
                <a:solidFill>
                  <a:srgbClr val="002060"/>
                </a:solidFill>
                <a:latin typeface="+mj-lt"/>
              </a:rPr>
            </a:br>
            <a:r>
              <a:rPr lang="en-GB" sz="1600" dirty="0" smtClean="0">
                <a:solidFill>
                  <a:srgbClr val="002060"/>
                </a:solidFill>
                <a:latin typeface="+mj-lt"/>
              </a:rPr>
              <a:t>Competence Models, Curricular Objectives and Harmonising Theory and Practice</a:t>
            </a:r>
            <a:endParaRPr lang="en-GB" sz="1600" dirty="0" smtClean="0">
              <a:solidFill>
                <a:srgbClr val="002060"/>
              </a:solidFill>
              <a:cs typeface="Arial" charset="0"/>
            </a:endParaRPr>
          </a:p>
        </p:txBody>
      </p:sp>
      <p:sp>
        <p:nvSpPr>
          <p:cNvPr id="2052" name="Rectangle 3"/>
          <p:cNvSpPr>
            <a:spLocks noGrp="1"/>
          </p:cNvSpPr>
          <p:nvPr>
            <p:ph type="subTitle" idx="1"/>
          </p:nvPr>
        </p:nvSpPr>
        <p:spPr>
          <a:xfrm>
            <a:off x="1128713" y="4528493"/>
            <a:ext cx="7777162" cy="2232248"/>
          </a:xfrm>
        </p:spPr>
        <p:txBody>
          <a:bodyPr/>
          <a:lstStyle/>
          <a:p>
            <a:endParaRPr lang="en-GB" sz="1800" dirty="0" smtClean="0">
              <a:cs typeface="Arial" charset="0"/>
            </a:endParaRPr>
          </a:p>
          <a:p>
            <a:r>
              <a:rPr lang="en-GB" sz="2800" b="1" dirty="0" smtClean="0">
                <a:latin typeface="+mj-lt"/>
              </a:rPr>
              <a:t>Teacher educators and professional development</a:t>
            </a:r>
            <a:endParaRPr lang="is-IS" sz="2800" b="1" dirty="0" smtClean="0">
              <a:latin typeface="+mj-lt"/>
            </a:endParaRPr>
          </a:p>
          <a:p>
            <a:endParaRPr lang="en-GB" sz="1800" dirty="0" smtClean="0">
              <a:cs typeface="Arial" charset="0"/>
            </a:endParaRPr>
          </a:p>
          <a:p>
            <a:r>
              <a:rPr lang="en-GB" sz="1800" dirty="0" smtClean="0">
                <a:cs typeface="Arial" charset="0"/>
              </a:rPr>
              <a:t>Jón Torfi Jónasson, </a:t>
            </a:r>
          </a:p>
          <a:p>
            <a:r>
              <a:rPr lang="en-GB" sz="1800" dirty="0" smtClean="0">
                <a:cs typeface="Arial" charset="0"/>
              </a:rPr>
              <a:t>School of Education, University of Iceland </a:t>
            </a:r>
            <a:r>
              <a:rPr lang="en-GB" sz="1800" u="sng" dirty="0" smtClean="0">
                <a:cs typeface="Arial" charset="0"/>
                <a:hlinkClick r:id="rId3"/>
              </a:rPr>
              <a:t>jtj@hi.is</a:t>
            </a:r>
            <a:endParaRPr lang="is-IS" sz="1800" dirty="0" smtClean="0">
              <a:cs typeface="Arial" charset="0"/>
            </a:endParaRPr>
          </a:p>
        </p:txBody>
      </p:sp>
      <p:sp>
        <p:nvSpPr>
          <p:cNvPr id="5" name="Rectangle 2"/>
          <p:cNvSpPr txBox="1">
            <a:spLocks/>
          </p:cNvSpPr>
          <p:nvPr/>
        </p:nvSpPr>
        <p:spPr bwMode="auto">
          <a:xfrm>
            <a:off x="5520779" y="1216124"/>
            <a:ext cx="4392486" cy="1872208"/>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algn="ctr" defTabSz="450608" eaLnBrk="0" hangingPunct="0">
              <a:defRPr/>
            </a:pPr>
            <a:r>
              <a:rPr lang="en-GB" sz="1600" b="1" kern="0" dirty="0" smtClean="0">
                <a:latin typeface="+mj-lt"/>
                <a:ea typeface="Arial" charset="0"/>
                <a:cs typeface="Arial" pitchFamily="34" charset="0"/>
              </a:rPr>
              <a:t> Organised by </a:t>
            </a:r>
            <a:br>
              <a:rPr lang="en-GB" sz="1600" b="1" kern="0" dirty="0" smtClean="0">
                <a:latin typeface="+mj-lt"/>
                <a:ea typeface="Arial" charset="0"/>
                <a:cs typeface="Arial" pitchFamily="34" charset="0"/>
              </a:rPr>
            </a:br>
            <a:r>
              <a:rPr lang="en-GB" sz="1600" b="1" kern="0" dirty="0" smtClean="0">
                <a:latin typeface="+mj-lt"/>
                <a:ea typeface="Arial" charset="0"/>
                <a:cs typeface="Arial" pitchFamily="34" charset="0"/>
              </a:rPr>
              <a:t>Project nexus – Concepts and Good Practice in Higher Education </a:t>
            </a:r>
            <a:br>
              <a:rPr lang="en-GB" sz="1600" b="1" kern="0" dirty="0" smtClean="0">
                <a:latin typeface="+mj-lt"/>
                <a:ea typeface="Arial" charset="0"/>
                <a:cs typeface="Arial" pitchFamily="34" charset="0"/>
              </a:rPr>
            </a:br>
            <a:r>
              <a:rPr lang="en-GB" sz="1600" b="1" kern="0" dirty="0" smtClean="0">
                <a:latin typeface="+mj-lt"/>
                <a:ea typeface="Arial" charset="0"/>
                <a:cs typeface="Arial" pitchFamily="34" charset="0"/>
              </a:rPr>
              <a:t>January 20th – 21st, 2014 </a:t>
            </a:r>
            <a:br>
              <a:rPr lang="en-GB" sz="1600" b="1" kern="0" dirty="0" smtClean="0">
                <a:latin typeface="+mj-lt"/>
                <a:ea typeface="Arial" charset="0"/>
                <a:cs typeface="Arial" pitchFamily="34" charset="0"/>
              </a:rPr>
            </a:br>
            <a:r>
              <a:rPr lang="en-GB" sz="1600" b="1" kern="0" dirty="0" err="1" smtClean="0">
                <a:latin typeface="+mj-lt"/>
                <a:ea typeface="Arial" charset="0"/>
                <a:cs typeface="Arial" pitchFamily="34" charset="0"/>
              </a:rPr>
              <a:t>Sanaa</a:t>
            </a:r>
            <a:r>
              <a:rPr lang="en-GB" sz="1600" b="1" kern="0" dirty="0" smtClean="0">
                <a:latin typeface="+mj-lt"/>
                <a:ea typeface="Arial" charset="0"/>
                <a:cs typeface="Arial" pitchFamily="34" charset="0"/>
              </a:rPr>
              <a:t>-Building </a:t>
            </a:r>
            <a:br>
              <a:rPr lang="en-GB" sz="1600" b="1" kern="0" dirty="0" smtClean="0">
                <a:latin typeface="+mj-lt"/>
                <a:ea typeface="Arial" charset="0"/>
                <a:cs typeface="Arial" pitchFamily="34" charset="0"/>
              </a:rPr>
            </a:br>
            <a:r>
              <a:rPr lang="en-GB" sz="1600" b="1" kern="0" dirty="0" smtClean="0">
                <a:latin typeface="+mj-lt"/>
                <a:ea typeface="Arial" charset="0"/>
                <a:cs typeface="Arial" pitchFamily="34" charset="0"/>
              </a:rPr>
              <a:t>Zollverein World Heritage Site </a:t>
            </a:r>
            <a:br>
              <a:rPr lang="en-GB" sz="1600" b="1" kern="0" dirty="0" smtClean="0">
                <a:latin typeface="+mj-lt"/>
                <a:ea typeface="Arial" charset="0"/>
                <a:cs typeface="Arial" pitchFamily="34" charset="0"/>
              </a:rPr>
            </a:br>
            <a:r>
              <a:rPr lang="en-GB" sz="1600" b="1" kern="0" dirty="0" smtClean="0">
                <a:latin typeface="+mj-lt"/>
                <a:ea typeface="Arial" charset="0"/>
                <a:cs typeface="Arial" pitchFamily="34" charset="0"/>
              </a:rPr>
              <a:t>Essen </a:t>
            </a:r>
            <a:endParaRPr lang="en-GB" sz="1600" b="1" kern="0" dirty="0" smtClean="0">
              <a:latin typeface="Frutiger LT Std 55 Roman" pitchFamily="34" charset="0"/>
              <a:ea typeface="Arial" charset="0"/>
              <a:cs typeface="Arial" charset="0"/>
            </a:endParaRPr>
          </a:p>
        </p:txBody>
      </p:sp>
      <p:sp>
        <p:nvSpPr>
          <p:cNvPr id="6" name="Rectangle 2"/>
          <p:cNvSpPr txBox="1">
            <a:spLocks/>
          </p:cNvSpPr>
          <p:nvPr/>
        </p:nvSpPr>
        <p:spPr bwMode="auto">
          <a:xfrm>
            <a:off x="840259" y="3160344"/>
            <a:ext cx="8928992" cy="1512167"/>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algn="ctr" defTabSz="450608" eaLnBrk="0" hangingPunct="0">
              <a:defRPr/>
            </a:pPr>
            <a:r>
              <a:rPr lang="en-GB" kern="0" dirty="0" smtClean="0">
                <a:latin typeface="+mj-lt"/>
                <a:ea typeface="Arial" charset="0"/>
                <a:cs typeface="Arial" pitchFamily="34" charset="0"/>
              </a:rPr>
              <a:t>Workshop 3 </a:t>
            </a:r>
            <a:br>
              <a:rPr lang="en-GB" kern="0" dirty="0" smtClean="0">
                <a:latin typeface="+mj-lt"/>
                <a:ea typeface="Arial" charset="0"/>
                <a:cs typeface="Arial" pitchFamily="34" charset="0"/>
              </a:rPr>
            </a:br>
            <a:r>
              <a:rPr lang="en-GB" b="1" kern="0" dirty="0" smtClean="0">
                <a:latin typeface="+mj-lt"/>
                <a:ea typeface="Arial" charset="0"/>
                <a:cs typeface="Arial" pitchFamily="34" charset="0"/>
              </a:rPr>
              <a:t>Training the Educators and Trainers? Strengthening Competences and Supporting the Professional Development of Teachers and Teacher Educators </a:t>
            </a:r>
            <a:endParaRPr lang="en-GB" b="1" kern="0" dirty="0" smtClean="0">
              <a:latin typeface="Frutiger LT Std 55 Roman" pitchFamily="34" charset="0"/>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768251" y="4960541"/>
            <a:ext cx="8821800" cy="1644300"/>
          </a:xfrm>
          <a:prstGeom prst="rect">
            <a:avLst/>
          </a:prstGeom>
          <a:noFill/>
          <a:ln w="9525">
            <a:noFill/>
            <a:miter lim="800000"/>
            <a:headEnd/>
            <a:tailEnd/>
          </a:ln>
          <a:effectLst/>
        </p:spPr>
      </p:pic>
      <p:sp>
        <p:nvSpPr>
          <p:cNvPr id="4" name="Síðufótarstaðgengill 3"/>
          <p:cNvSpPr>
            <a:spLocks noGrp="1"/>
          </p:cNvSpPr>
          <p:nvPr>
            <p:ph type="ftr" sz="quarter" idx="11"/>
          </p:nvPr>
        </p:nvSpPr>
        <p:spPr/>
        <p:txBody>
          <a:bodyPr/>
          <a:lstStyle/>
          <a:p>
            <a:pPr>
              <a:defRPr/>
            </a:pPr>
            <a:r>
              <a:rPr lang="da-DK" smtClean="0"/>
              <a:t>Jón Torfi Jónasson  Essen January 2013</a:t>
            </a:r>
            <a:endParaRPr lang="is-IS"/>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10</a:t>
            </a:fld>
            <a:endParaRPr lang="en-US" smtClean="0"/>
          </a:p>
        </p:txBody>
      </p:sp>
      <p:sp>
        <p:nvSpPr>
          <p:cNvPr id="6" name="Title 1"/>
          <p:cNvSpPr>
            <a:spLocks noGrp="1"/>
          </p:cNvSpPr>
          <p:nvPr>
            <p:ph type="title"/>
          </p:nvPr>
        </p:nvSpPr>
        <p:spPr>
          <a:xfrm>
            <a:off x="506414" y="1055688"/>
            <a:ext cx="9158286" cy="1024532"/>
          </a:xfrm>
        </p:spPr>
        <p:txBody>
          <a:bodyPr/>
          <a:lstStyle/>
          <a:p>
            <a:pPr algn="l"/>
            <a:r>
              <a:rPr lang="en-GB" sz="2000" dirty="0" smtClean="0">
                <a:cs typeface="Arial" charset="0"/>
              </a:rPr>
              <a:t>A schematic diagram indicating the way many people think (implicitly) about education, accepting a relatively sensible description for the </a:t>
            </a:r>
            <a:r>
              <a:rPr lang="en-GB" sz="2000" dirty="0" err="1" smtClean="0">
                <a:cs typeface="Arial" charset="0"/>
              </a:rPr>
              <a:t>1950’s</a:t>
            </a:r>
            <a:endParaRPr lang="en-GB" sz="2000" dirty="0" smtClean="0">
              <a:cs typeface="Arial" charset="0"/>
            </a:endParaRPr>
          </a:p>
        </p:txBody>
      </p:sp>
      <p:sp>
        <p:nvSpPr>
          <p:cNvPr id="7" name="Rétthyrningur 6"/>
          <p:cNvSpPr/>
          <p:nvPr/>
        </p:nvSpPr>
        <p:spPr>
          <a:xfrm>
            <a:off x="7825035" y="2224236"/>
            <a:ext cx="1800200" cy="1512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rtlCol="0" anchor="ctr"/>
          <a:lstStyle/>
          <a:p>
            <a:pPr algn="ctr"/>
            <a:endParaRPr lang="is-IS"/>
          </a:p>
        </p:txBody>
      </p:sp>
      <p:sp>
        <p:nvSpPr>
          <p:cNvPr id="9" name="Title 1"/>
          <p:cNvSpPr txBox="1">
            <a:spLocks/>
          </p:cNvSpPr>
          <p:nvPr/>
        </p:nvSpPr>
        <p:spPr bwMode="auto">
          <a:xfrm>
            <a:off x="552228" y="4096444"/>
            <a:ext cx="9158286" cy="864096"/>
          </a:xfrm>
          <a:prstGeom prst="rect">
            <a:avLst/>
          </a:prstGeom>
          <a:noFill/>
          <a:ln w="9525">
            <a:noFill/>
            <a:miter lim="800000"/>
            <a:headEnd/>
            <a:tailEnd/>
          </a:ln>
        </p:spPr>
        <p:txBody>
          <a:bodyPr vert="horz" wrap="square" lIns="90743" tIns="45373" rIns="90743" bIns="45373" numCol="1" anchor="ctr" anchorCtr="0" compatLnSpc="1">
            <a:prstTxWarp prst="textNoShape">
              <a:avLst/>
            </a:prstTxWarp>
          </a:bodyPr>
          <a:lstStyle/>
          <a:p>
            <a:pPr defTabSz="450688" eaLnBrk="0" hangingPunct="0">
              <a:defRPr/>
            </a:pPr>
            <a:r>
              <a:rPr lang="en-GB" kern="0" dirty="0" smtClean="0">
                <a:latin typeface="Frutiger LT Std 55 Roman" pitchFamily="34" charset="0"/>
                <a:ea typeface="Arial" charset="0"/>
                <a:cs typeface="Arial" charset="0"/>
              </a:rPr>
              <a:t>It is suggested here that a much more appropriate description or conceptual framework would be (note we are hinting at 5 x 20 year periods):</a:t>
            </a:r>
          </a:p>
        </p:txBody>
      </p:sp>
      <p:pic>
        <p:nvPicPr>
          <p:cNvPr id="4100" name="Picture 4"/>
          <p:cNvPicPr>
            <a:picLocks noChangeAspect="1" noChangeArrowheads="1"/>
          </p:cNvPicPr>
          <p:nvPr/>
        </p:nvPicPr>
        <p:blipFill>
          <a:blip r:embed="rId3" cstate="print"/>
          <a:srcRect/>
          <a:stretch>
            <a:fillRect/>
          </a:stretch>
        </p:blipFill>
        <p:spPr bwMode="auto">
          <a:xfrm>
            <a:off x="1128292" y="5680623"/>
            <a:ext cx="1728192" cy="457201"/>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2856484" y="5680623"/>
            <a:ext cx="1728192" cy="457201"/>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4512667" y="5680623"/>
            <a:ext cx="1728192" cy="457201"/>
          </a:xfrm>
          <a:prstGeom prst="rect">
            <a:avLst/>
          </a:prstGeom>
          <a:noFill/>
          <a:ln w="9525">
            <a:noFill/>
            <a:miter lim="800000"/>
            <a:headEnd/>
            <a:tailEnd/>
          </a:ln>
          <a:effectLst/>
        </p:spPr>
      </p:pic>
      <p:pic>
        <p:nvPicPr>
          <p:cNvPr id="14" name="Picture 4"/>
          <p:cNvPicPr>
            <a:picLocks noChangeAspect="1" noChangeArrowheads="1"/>
          </p:cNvPicPr>
          <p:nvPr/>
        </p:nvPicPr>
        <p:blipFill>
          <a:blip r:embed="rId3" cstate="print"/>
          <a:srcRect/>
          <a:stretch>
            <a:fillRect/>
          </a:stretch>
        </p:blipFill>
        <p:spPr bwMode="auto">
          <a:xfrm>
            <a:off x="6168851" y="5680623"/>
            <a:ext cx="1728192" cy="457201"/>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7825035" y="5680623"/>
            <a:ext cx="1728192" cy="45720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840259" y="2440260"/>
            <a:ext cx="8700120" cy="16216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dissolv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b="0" dirty="0" smtClean="0"/>
              <a:t>The timeline of teaching and teacher education</a:t>
            </a:r>
            <a:endParaRPr lang="is-IS" sz="2400" b="0" dirty="0" smtClean="0"/>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11</a:t>
            </a:fld>
            <a:endParaRPr lang="en-US" dirty="0" smtClean="0"/>
          </a:p>
        </p:txBody>
      </p:sp>
      <p:pic>
        <p:nvPicPr>
          <p:cNvPr id="2050" name="Picture 2"/>
          <p:cNvPicPr>
            <a:picLocks noChangeAspect="1" noChangeArrowheads="1"/>
          </p:cNvPicPr>
          <p:nvPr/>
        </p:nvPicPr>
        <p:blipFill>
          <a:blip r:embed="rId2" cstate="print"/>
          <a:srcRect/>
          <a:stretch>
            <a:fillRect/>
          </a:stretch>
        </p:blipFill>
        <p:spPr bwMode="auto">
          <a:xfrm>
            <a:off x="552230" y="3952428"/>
            <a:ext cx="8843400" cy="351900"/>
          </a:xfrm>
          <a:prstGeom prst="rect">
            <a:avLst/>
          </a:prstGeom>
          <a:noFill/>
          <a:ln w="9525">
            <a:noFill/>
            <a:miter lim="800000"/>
            <a:headEnd/>
            <a:tailEnd/>
          </a:ln>
          <a:effectLst/>
        </p:spPr>
      </p:pic>
      <p:sp>
        <p:nvSpPr>
          <p:cNvPr id="14" name="Sporaskja 13"/>
          <p:cNvSpPr/>
          <p:nvPr/>
        </p:nvSpPr>
        <p:spPr>
          <a:xfrm>
            <a:off x="1632349" y="3952428"/>
            <a:ext cx="783704" cy="2964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a:p>
        </p:txBody>
      </p:sp>
      <p:sp>
        <p:nvSpPr>
          <p:cNvPr id="8" name="Sporaskja 7"/>
          <p:cNvSpPr/>
          <p:nvPr/>
        </p:nvSpPr>
        <p:spPr>
          <a:xfrm>
            <a:off x="2496443" y="3736404"/>
            <a:ext cx="63367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a:p>
        </p:txBody>
      </p:sp>
      <p:sp>
        <p:nvSpPr>
          <p:cNvPr id="9" name="Sporaskja 8"/>
          <p:cNvSpPr/>
          <p:nvPr/>
        </p:nvSpPr>
        <p:spPr>
          <a:xfrm>
            <a:off x="2352428" y="3880424"/>
            <a:ext cx="288032" cy="43204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14"/>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r>
              <a:rPr lang="en-GB" sz="3600" dirty="0" smtClean="0">
                <a:latin typeface="+mj-lt"/>
              </a:rPr>
              <a:t>The actors and the task</a:t>
            </a:r>
            <a:br>
              <a:rPr lang="en-GB" sz="3600" dirty="0" smtClean="0">
                <a:latin typeface="+mj-lt"/>
              </a:rPr>
            </a:br>
            <a:r>
              <a:rPr lang="en-GB" sz="2400" dirty="0" smtClean="0">
                <a:latin typeface="+mn-lt"/>
              </a:rPr>
              <a:t>Teachers</a:t>
            </a:r>
            <a:endParaRPr lang="is-IS" sz="2400" dirty="0" smtClean="0">
              <a:latin typeface="+mn-lt"/>
            </a:endParaRPr>
          </a:p>
        </p:txBody>
      </p:sp>
      <p:sp>
        <p:nvSpPr>
          <p:cNvPr id="3" name="Content Placeholder 2"/>
          <p:cNvSpPr>
            <a:spLocks noGrp="1"/>
          </p:cNvSpPr>
          <p:nvPr>
            <p:ph idx="1"/>
          </p:nvPr>
        </p:nvSpPr>
        <p:spPr>
          <a:xfrm>
            <a:off x="192191" y="1936204"/>
            <a:ext cx="9793087" cy="4680520"/>
          </a:xfrm>
        </p:spPr>
        <p:txBody>
          <a:bodyPr>
            <a:normAutofit/>
          </a:bodyPr>
          <a:lstStyle/>
          <a:p>
            <a:pPr marL="364929" indent="-364929">
              <a:buFont typeface="Wingdings" pitchFamily="2" charset="2"/>
              <a:buChar char="§"/>
            </a:pPr>
            <a:endParaRPr lang="en-GB" sz="2400" dirty="0" smtClean="0">
              <a:latin typeface="+mn-lt"/>
            </a:endParaRPr>
          </a:p>
          <a:p>
            <a:pPr>
              <a:buNone/>
            </a:pPr>
            <a:r>
              <a:rPr lang="en-GB" sz="2400" b="1" dirty="0" smtClean="0">
                <a:latin typeface="+mn-lt"/>
              </a:rPr>
              <a:t>	Teaching is a profession which must be empowered by a purpose and competence, which in unison create its identity. Teachers must also be encouraged to act, in particular to continuously develop their practice. </a:t>
            </a:r>
            <a:endParaRPr lang="is-IS" sz="2400" b="1" dirty="0" smtClean="0">
              <a:latin typeface="+mn-lt"/>
            </a:endParaRPr>
          </a:p>
          <a:p>
            <a:pPr>
              <a:buNone/>
            </a:pPr>
            <a:r>
              <a:rPr lang="en-GB" sz="2400" dirty="0" smtClean="0">
                <a:latin typeface="+mn-lt"/>
              </a:rPr>
              <a:t>	</a:t>
            </a:r>
          </a:p>
          <a:p>
            <a:pPr>
              <a:buNone/>
            </a:pPr>
            <a:r>
              <a:rPr lang="en-GB" sz="2400" dirty="0" smtClean="0">
                <a:latin typeface="+mn-lt"/>
              </a:rPr>
              <a:t>	This is, however, more complicated than it appears at first sight; the purpose of education needs to be seriously and urgently reconsidered, the modern competences should probably be very different from what tradition has defined, and there are serious interest and identity conflicts within the field. </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actors and the task</a:t>
            </a:r>
            <a:br>
              <a:rPr lang="en-GB" sz="3600" dirty="0" smtClean="0">
                <a:latin typeface="+mj-lt"/>
              </a:rPr>
            </a:br>
            <a:r>
              <a:rPr lang="en-GB" sz="2400" dirty="0" smtClean="0">
                <a:latin typeface="+mn-lt"/>
              </a:rPr>
              <a:t>Teacher Education. Ingredients, i.e. the tasks of the teacher educators</a:t>
            </a:r>
            <a:endParaRPr lang="is-IS" sz="3600" b="0" dirty="0" smtClean="0">
              <a:latin typeface="+mj-lt"/>
            </a:endParaRPr>
          </a:p>
        </p:txBody>
      </p:sp>
      <p:sp>
        <p:nvSpPr>
          <p:cNvPr id="3" name="Content Placeholder 2"/>
          <p:cNvSpPr>
            <a:spLocks noGrp="1"/>
          </p:cNvSpPr>
          <p:nvPr>
            <p:ph idx="1"/>
          </p:nvPr>
        </p:nvSpPr>
        <p:spPr>
          <a:xfrm>
            <a:off x="192191" y="1936206"/>
            <a:ext cx="9793087" cy="4968549"/>
          </a:xfrm>
        </p:spPr>
        <p:txBody>
          <a:bodyPr>
            <a:normAutofit/>
          </a:bodyPr>
          <a:lstStyle/>
          <a:p>
            <a:pPr>
              <a:buNone/>
            </a:pPr>
            <a:r>
              <a:rPr lang="en-GB" sz="2800" b="1" dirty="0" smtClean="0"/>
              <a:t>	</a:t>
            </a:r>
          </a:p>
          <a:p>
            <a:pPr>
              <a:buNone/>
            </a:pPr>
            <a:r>
              <a:rPr lang="en-GB" sz="2800" b="1" dirty="0" smtClean="0"/>
              <a:t>	</a:t>
            </a:r>
            <a:r>
              <a:rPr lang="en-GB" sz="2400" b="1" dirty="0" smtClean="0">
                <a:latin typeface="+mn-lt"/>
              </a:rPr>
              <a:t>Education of teachers should be characterised by:</a:t>
            </a:r>
          </a:p>
          <a:p>
            <a:pPr>
              <a:buNone/>
            </a:pPr>
            <a:endParaRPr lang="is-IS" sz="2400" b="1" dirty="0" smtClean="0">
              <a:latin typeface="+mn-lt"/>
            </a:endParaRPr>
          </a:p>
          <a:p>
            <a:pPr>
              <a:buNone/>
            </a:pPr>
            <a:r>
              <a:rPr lang="en-GB" sz="2400" b="1" dirty="0" smtClean="0">
                <a:latin typeface="+mn-lt"/>
              </a:rPr>
              <a:t>	Spectrum of competencies</a:t>
            </a:r>
          </a:p>
          <a:p>
            <a:pPr>
              <a:buNone/>
            </a:pPr>
            <a:endParaRPr lang="is-IS" sz="2400" b="1" dirty="0" smtClean="0">
              <a:latin typeface="+mn-lt"/>
            </a:endParaRPr>
          </a:p>
          <a:p>
            <a:pPr>
              <a:buNone/>
            </a:pPr>
            <a:r>
              <a:rPr lang="en-GB" sz="2400" dirty="0" smtClean="0">
                <a:latin typeface="+mn-lt"/>
              </a:rPr>
              <a:t>	The spectrum of competencies the teaching force should have is vast and more multifaceted than is often assumed. It is also changing fast and must therefore be constantly and critically re-evaluated. Thus the spectrum of teacher educators is also wide, again along a number of dimensions.</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íðufótarstaðgengill 7"/>
          <p:cNvSpPr>
            <a:spLocks noGrp="1"/>
          </p:cNvSpPr>
          <p:nvPr>
            <p:ph type="ftr" sz="quarter" idx="11"/>
          </p:nvPr>
        </p:nvSpPr>
        <p:spPr/>
        <p:txBody>
          <a:bodyPr/>
          <a:lstStyle/>
          <a:p>
            <a:pPr>
              <a:defRPr/>
            </a:pPr>
            <a:r>
              <a:rPr lang="da-DK" smtClean="0"/>
              <a:t>Jón Torfi Jónasson  Essen January 2013</a:t>
            </a:r>
            <a:endParaRPr lang="is-IS" dirty="0"/>
          </a:p>
        </p:txBody>
      </p:sp>
      <p:sp>
        <p:nvSpPr>
          <p:cNvPr id="7" name="Skyggnunúmersstaðgengill 6"/>
          <p:cNvSpPr>
            <a:spLocks noGrp="1"/>
          </p:cNvSpPr>
          <p:nvPr>
            <p:ph type="sldNum" sz="quarter" idx="12"/>
          </p:nvPr>
        </p:nvSpPr>
        <p:spPr/>
        <p:txBody>
          <a:bodyPr/>
          <a:lstStyle/>
          <a:p>
            <a:pPr>
              <a:defRPr/>
            </a:pPr>
            <a:fld id="{0F8017BA-6BFA-4723-BD7A-3B6F45C71DC0}" type="slidenum">
              <a:rPr lang="en-US" smtClean="0"/>
              <a:pPr>
                <a:defRPr/>
              </a:pPr>
              <a:t>14</a:t>
            </a:fld>
            <a:endParaRPr lang="en-US" dirty="0"/>
          </a:p>
        </p:txBody>
      </p:sp>
      <p:sp>
        <p:nvSpPr>
          <p:cNvPr id="11" name="Sporaskja 10"/>
          <p:cNvSpPr/>
          <p:nvPr/>
        </p:nvSpPr>
        <p:spPr>
          <a:xfrm>
            <a:off x="7104955" y="5176564"/>
            <a:ext cx="1512168"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The discipline</a:t>
            </a:r>
            <a:endParaRPr lang="en-GB" dirty="0"/>
          </a:p>
        </p:txBody>
      </p:sp>
      <p:sp>
        <p:nvSpPr>
          <p:cNvPr id="12" name="Sporaskja 11"/>
          <p:cNvSpPr/>
          <p:nvPr/>
        </p:nvSpPr>
        <p:spPr>
          <a:xfrm>
            <a:off x="8041059" y="3664396"/>
            <a:ext cx="1656184" cy="151216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The discipline as a school subject</a:t>
            </a:r>
            <a:endParaRPr lang="en-GB" dirty="0"/>
          </a:p>
        </p:txBody>
      </p:sp>
      <p:sp>
        <p:nvSpPr>
          <p:cNvPr id="13" name="Sporaskja 12"/>
          <p:cNvSpPr/>
          <p:nvPr/>
        </p:nvSpPr>
        <p:spPr>
          <a:xfrm>
            <a:off x="5160739" y="5824636"/>
            <a:ext cx="180020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General didactics</a:t>
            </a:r>
            <a:endParaRPr lang="en-GB" dirty="0"/>
          </a:p>
        </p:txBody>
      </p:sp>
      <p:sp>
        <p:nvSpPr>
          <p:cNvPr id="14" name="Sporaskja 13"/>
          <p:cNvSpPr/>
          <p:nvPr/>
        </p:nvSpPr>
        <p:spPr>
          <a:xfrm>
            <a:off x="7537003" y="2008212"/>
            <a:ext cx="2448272" cy="151216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Discipline didactics </a:t>
            </a:r>
            <a:r>
              <a:rPr lang="en-GB" dirty="0" err="1" smtClean="0"/>
              <a:t>PCK</a:t>
            </a:r>
            <a:endParaRPr lang="en-GB" dirty="0" smtClean="0"/>
          </a:p>
          <a:p>
            <a:pPr algn="ctr"/>
            <a:r>
              <a:rPr lang="en-GB" dirty="0" smtClean="0"/>
              <a:t>Teaching in schools</a:t>
            </a:r>
            <a:endParaRPr lang="en-GB" dirty="0"/>
          </a:p>
        </p:txBody>
      </p:sp>
      <p:sp>
        <p:nvSpPr>
          <p:cNvPr id="15" name="Sporaskja 14"/>
          <p:cNvSpPr/>
          <p:nvPr/>
        </p:nvSpPr>
        <p:spPr>
          <a:xfrm>
            <a:off x="4656683" y="2512269"/>
            <a:ext cx="2304256" cy="252027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School based education Professional development</a:t>
            </a:r>
            <a:endParaRPr lang="en-GB" dirty="0"/>
          </a:p>
        </p:txBody>
      </p:sp>
      <p:sp>
        <p:nvSpPr>
          <p:cNvPr id="16" name="Sporaskja 15"/>
          <p:cNvSpPr/>
          <p:nvPr/>
        </p:nvSpPr>
        <p:spPr>
          <a:xfrm>
            <a:off x="5088731" y="640060"/>
            <a:ext cx="3096344" cy="1944216"/>
          </a:xfrm>
          <a:prstGeom prst="ellipse">
            <a:avLst/>
          </a:prstGeom>
          <a:solidFill>
            <a:srgbClr val="FA5C04"/>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Educational studies, + inclusive school, individualised teaching, motivation,</a:t>
            </a:r>
            <a:r>
              <a:rPr lang="is-IS" dirty="0" smtClean="0"/>
              <a:t> </a:t>
            </a:r>
            <a:endParaRPr lang="is-IS" dirty="0"/>
          </a:p>
        </p:txBody>
      </p:sp>
      <p:sp>
        <p:nvSpPr>
          <p:cNvPr id="17" name="Sporaskja 16"/>
          <p:cNvSpPr/>
          <p:nvPr/>
        </p:nvSpPr>
        <p:spPr>
          <a:xfrm>
            <a:off x="2424436" y="424037"/>
            <a:ext cx="2232248" cy="1512167"/>
          </a:xfrm>
          <a:prstGeom prst="ellipse">
            <a:avLst/>
          </a:prstGeom>
          <a:solidFill>
            <a:srgbClr val="FC8C4E"/>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(Educational?) Research orientation</a:t>
            </a:r>
            <a:endParaRPr lang="en-GB" dirty="0"/>
          </a:p>
        </p:txBody>
      </p:sp>
      <p:sp>
        <p:nvSpPr>
          <p:cNvPr id="18" name="Sporaskja 17"/>
          <p:cNvSpPr/>
          <p:nvPr/>
        </p:nvSpPr>
        <p:spPr>
          <a:xfrm>
            <a:off x="1056284" y="1504157"/>
            <a:ext cx="1800200" cy="151216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(New) skills</a:t>
            </a:r>
          </a:p>
          <a:p>
            <a:pPr algn="ctr"/>
            <a:r>
              <a:rPr lang="en-GB" dirty="0" smtClean="0"/>
              <a:t>Future orientation</a:t>
            </a:r>
            <a:endParaRPr lang="en-GB" dirty="0"/>
          </a:p>
        </p:txBody>
      </p:sp>
      <p:sp>
        <p:nvSpPr>
          <p:cNvPr id="19" name="Sporaskja 18"/>
          <p:cNvSpPr/>
          <p:nvPr/>
        </p:nvSpPr>
        <p:spPr>
          <a:xfrm>
            <a:off x="1272308" y="4816525"/>
            <a:ext cx="1872208" cy="151216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Technology and its implications</a:t>
            </a:r>
            <a:endParaRPr lang="en-GB" dirty="0"/>
          </a:p>
        </p:txBody>
      </p:sp>
      <p:sp>
        <p:nvSpPr>
          <p:cNvPr id="20" name="Sporaskja 19"/>
          <p:cNvSpPr/>
          <p:nvPr/>
        </p:nvSpPr>
        <p:spPr>
          <a:xfrm>
            <a:off x="3216524" y="5608612"/>
            <a:ext cx="1656184" cy="1512167"/>
          </a:xfrm>
          <a:prstGeom prst="ellipse">
            <a:avLst/>
          </a:prstGeom>
          <a:solidFill>
            <a:srgbClr val="86AF4F"/>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sz="1600" dirty="0" smtClean="0"/>
              <a:t>Schools as institutions, professionalism</a:t>
            </a:r>
            <a:endParaRPr lang="en-GB" sz="1600" dirty="0"/>
          </a:p>
        </p:txBody>
      </p:sp>
      <p:sp>
        <p:nvSpPr>
          <p:cNvPr id="21" name="Sporaskja 20"/>
          <p:cNvSpPr/>
          <p:nvPr/>
        </p:nvSpPr>
        <p:spPr>
          <a:xfrm>
            <a:off x="3072508" y="2584277"/>
            <a:ext cx="2088232" cy="2520279"/>
          </a:xfrm>
          <a:prstGeom prst="ellipse">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sz="2400" dirty="0" smtClean="0"/>
              <a:t>Aims of education</a:t>
            </a:r>
            <a:endParaRPr lang="en-GB" sz="2400" dirty="0"/>
          </a:p>
        </p:txBody>
      </p:sp>
      <p:sp>
        <p:nvSpPr>
          <p:cNvPr id="22" name="Sporaskja 21"/>
          <p:cNvSpPr/>
          <p:nvPr/>
        </p:nvSpPr>
        <p:spPr>
          <a:xfrm>
            <a:off x="840260" y="3160341"/>
            <a:ext cx="1872208" cy="151216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New disciplines, new tasks</a:t>
            </a:r>
            <a:endParaRPr lang="en-GB" dirty="0"/>
          </a:p>
        </p:txBody>
      </p:sp>
      <p:sp>
        <p:nvSpPr>
          <p:cNvPr id="23" name="Textarammi 22"/>
          <p:cNvSpPr txBox="1"/>
          <p:nvPr/>
        </p:nvSpPr>
        <p:spPr>
          <a:xfrm>
            <a:off x="552228" y="1216124"/>
            <a:ext cx="5112568" cy="1200329"/>
          </a:xfrm>
          <a:prstGeom prst="rect">
            <a:avLst/>
          </a:prstGeom>
          <a:noFill/>
        </p:spPr>
        <p:txBody>
          <a:bodyPr wrap="square" lIns="91432" tIns="45715" rIns="91432" bIns="45715" rtlCol="0">
            <a:spAutoFit/>
          </a:bodyPr>
          <a:lstStyle/>
          <a:p>
            <a:r>
              <a:rPr lang="en-GB" sz="3600" dirty="0" smtClean="0">
                <a:latin typeface="+mn-lt"/>
              </a:rPr>
              <a:t>The content of a teacher education programme</a:t>
            </a:r>
            <a:endParaRPr lang="en-GB" sz="3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dissolv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actors and the task</a:t>
            </a:r>
            <a:br>
              <a:rPr lang="en-GB" sz="3600" dirty="0" smtClean="0">
                <a:latin typeface="+mj-lt"/>
              </a:rPr>
            </a:br>
            <a:r>
              <a:rPr lang="en-GB" sz="2400" dirty="0" smtClean="0">
                <a:latin typeface="+mn-lt"/>
              </a:rPr>
              <a:t>Teacher Education. Ingredients, i.e. the tasks of the teacher educators</a:t>
            </a:r>
            <a:endParaRPr lang="is-IS" sz="3600" b="0" dirty="0" smtClean="0">
              <a:latin typeface="+mj-lt"/>
            </a:endParaRPr>
          </a:p>
        </p:txBody>
      </p:sp>
      <p:sp>
        <p:nvSpPr>
          <p:cNvPr id="3" name="Content Placeholder 2"/>
          <p:cNvSpPr>
            <a:spLocks noGrp="1"/>
          </p:cNvSpPr>
          <p:nvPr>
            <p:ph idx="1"/>
          </p:nvPr>
        </p:nvSpPr>
        <p:spPr>
          <a:xfrm>
            <a:off x="192191" y="1936206"/>
            <a:ext cx="9793087" cy="4968549"/>
          </a:xfrm>
        </p:spPr>
        <p:txBody>
          <a:bodyPr>
            <a:normAutofit fontScale="85000" lnSpcReduction="10000"/>
          </a:bodyPr>
          <a:lstStyle/>
          <a:p>
            <a:pPr>
              <a:buNone/>
            </a:pPr>
            <a:r>
              <a:rPr lang="en-GB" sz="2800" b="1" dirty="0" smtClean="0"/>
              <a:t>	</a:t>
            </a:r>
          </a:p>
          <a:p>
            <a:pPr>
              <a:buNone/>
            </a:pPr>
            <a:r>
              <a:rPr lang="en-GB" sz="2800" b="1" dirty="0" smtClean="0"/>
              <a:t>	</a:t>
            </a:r>
            <a:r>
              <a:rPr lang="en-GB" sz="2800" b="1" dirty="0" smtClean="0">
                <a:latin typeface="+mn-lt"/>
              </a:rPr>
              <a:t>Education of teachers should be characterised by:</a:t>
            </a:r>
          </a:p>
          <a:p>
            <a:pPr>
              <a:buNone/>
            </a:pPr>
            <a:endParaRPr lang="is-IS" sz="2800" b="1" dirty="0" smtClean="0">
              <a:latin typeface="+mn-lt"/>
            </a:endParaRPr>
          </a:p>
          <a:p>
            <a:pPr>
              <a:buNone/>
            </a:pPr>
            <a:r>
              <a:rPr lang="en-GB" sz="2800" b="1" dirty="0" smtClean="0">
                <a:latin typeface="+mn-lt"/>
              </a:rPr>
              <a:t>	*Unity of purpose rather than either homogeneity or fragmentation</a:t>
            </a:r>
            <a:endParaRPr lang="is-IS" sz="2800" b="1" dirty="0" smtClean="0">
              <a:latin typeface="+mn-lt"/>
            </a:endParaRPr>
          </a:p>
          <a:p>
            <a:pPr>
              <a:buNone/>
            </a:pPr>
            <a:r>
              <a:rPr lang="en-GB" sz="2800" dirty="0" smtClean="0">
                <a:latin typeface="+mn-lt"/>
              </a:rPr>
              <a:t>	</a:t>
            </a:r>
          </a:p>
          <a:p>
            <a:pPr>
              <a:buNone/>
            </a:pPr>
            <a:r>
              <a:rPr lang="en-GB" sz="2800" dirty="0" smtClean="0">
                <a:latin typeface="+mn-lt"/>
              </a:rPr>
              <a:t>	Educating teachers seems to have a unitary aim but is controlled by many and diverging views and vested interests. The fragmentation is along at least three dimensions: level of education in the system (kindergarten through tertiary, to workplace), speciality (e.g. subjects) and there is considerable division of labour within the system. There is also tension, which in some cases can be quite dramatic but depending on the educational level and educational system, often nourished by differing views about what education is for and how it should be conducted.</a:t>
            </a:r>
            <a:endParaRPr lang="is-IS" sz="28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b="0" dirty="0" smtClean="0"/>
              <a:t>Deconstructing the aims of education and </a:t>
            </a:r>
            <a:br>
              <a:rPr lang="en-GB" sz="2400" b="0" dirty="0" smtClean="0"/>
            </a:br>
            <a:r>
              <a:rPr lang="en-GB" sz="2400" b="0" dirty="0" smtClean="0"/>
              <a:t>relating them to, e.g. PISA or the world of work</a:t>
            </a:r>
            <a:endParaRPr lang="is-IS" sz="2400" b="0" dirty="0" smtClean="0"/>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16</a:t>
            </a:fld>
            <a:endParaRPr lang="en-US" dirty="0" smtClean="0"/>
          </a:p>
        </p:txBody>
      </p:sp>
      <p:sp>
        <p:nvSpPr>
          <p:cNvPr id="7" name="Sporaskja 6"/>
          <p:cNvSpPr/>
          <p:nvPr/>
        </p:nvSpPr>
        <p:spPr>
          <a:xfrm>
            <a:off x="2136404" y="2152229"/>
            <a:ext cx="5904656" cy="432048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dirty="0"/>
          </a:p>
        </p:txBody>
      </p:sp>
      <p:sp>
        <p:nvSpPr>
          <p:cNvPr id="10" name="Textarammi 9"/>
          <p:cNvSpPr txBox="1"/>
          <p:nvPr/>
        </p:nvSpPr>
        <p:spPr>
          <a:xfrm>
            <a:off x="3792588" y="2440261"/>
            <a:ext cx="2454417" cy="369281"/>
          </a:xfrm>
          <a:prstGeom prst="rect">
            <a:avLst/>
          </a:prstGeom>
          <a:noFill/>
        </p:spPr>
        <p:txBody>
          <a:bodyPr wrap="none" lIns="91390" tIns="45695" rIns="91390" bIns="45695" rtlCol="0">
            <a:spAutoFit/>
          </a:bodyPr>
          <a:lstStyle/>
          <a:p>
            <a:r>
              <a:rPr lang="en-GB" dirty="0" smtClean="0"/>
              <a:t>The aims of education</a:t>
            </a:r>
            <a:endParaRPr lang="en-GB" dirty="0"/>
          </a:p>
        </p:txBody>
      </p:sp>
      <p:grpSp>
        <p:nvGrpSpPr>
          <p:cNvPr id="2" name="Hópur 13"/>
          <p:cNvGrpSpPr/>
          <p:nvPr/>
        </p:nvGrpSpPr>
        <p:grpSpPr>
          <a:xfrm>
            <a:off x="4944715" y="3016324"/>
            <a:ext cx="2808312" cy="2736303"/>
            <a:chOff x="4944715" y="3016324"/>
            <a:chExt cx="2808312" cy="2736304"/>
          </a:xfrm>
          <a:solidFill>
            <a:srgbClr val="B2DE82"/>
          </a:solidFill>
        </p:grpSpPr>
        <p:sp>
          <p:nvSpPr>
            <p:cNvPr id="9" name="Sporaskja 8"/>
            <p:cNvSpPr/>
            <p:nvPr/>
          </p:nvSpPr>
          <p:spPr>
            <a:xfrm>
              <a:off x="4944715" y="3016324"/>
              <a:ext cx="2808312" cy="2736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2" name="Textarammi 11"/>
            <p:cNvSpPr txBox="1"/>
            <p:nvPr/>
          </p:nvSpPr>
          <p:spPr>
            <a:xfrm>
              <a:off x="5232747" y="3520382"/>
              <a:ext cx="1944216" cy="1754285"/>
            </a:xfrm>
            <a:prstGeom prst="rect">
              <a:avLst/>
            </a:prstGeom>
            <a:grpFill/>
          </p:spPr>
          <p:txBody>
            <a:bodyPr wrap="square" lIns="91398" tIns="45699" rIns="91398" bIns="45699" rtlCol="0">
              <a:spAutoFit/>
            </a:bodyPr>
            <a:lstStyle/>
            <a:p>
              <a:r>
                <a:rPr lang="en-GB" dirty="0" smtClean="0"/>
                <a:t>For society, world of work, survival, democratic  and cultural participation,  …</a:t>
              </a:r>
              <a:endParaRPr lang="en-GB" dirty="0"/>
            </a:p>
          </p:txBody>
        </p:sp>
      </p:grpSp>
      <p:grpSp>
        <p:nvGrpSpPr>
          <p:cNvPr id="3" name="Hópur 14"/>
          <p:cNvGrpSpPr/>
          <p:nvPr/>
        </p:nvGrpSpPr>
        <p:grpSpPr>
          <a:xfrm>
            <a:off x="2496444" y="3160340"/>
            <a:ext cx="2808312" cy="2664296"/>
            <a:chOff x="2496443" y="3160340"/>
            <a:chExt cx="2808312" cy="2664296"/>
          </a:xfrm>
          <a:solidFill>
            <a:srgbClr val="FCB274"/>
          </a:solidFill>
        </p:grpSpPr>
        <p:sp>
          <p:nvSpPr>
            <p:cNvPr id="13" name="Sporaskja 12"/>
            <p:cNvSpPr/>
            <p:nvPr/>
          </p:nvSpPr>
          <p:spPr>
            <a:xfrm>
              <a:off x="2496443" y="3160340"/>
              <a:ext cx="2808312" cy="26642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1" name="Textarammi 10"/>
            <p:cNvSpPr txBox="1"/>
            <p:nvPr/>
          </p:nvSpPr>
          <p:spPr>
            <a:xfrm>
              <a:off x="2784481" y="3808418"/>
              <a:ext cx="1941557" cy="1477285"/>
            </a:xfrm>
            <a:prstGeom prst="rect">
              <a:avLst/>
            </a:prstGeom>
            <a:grpFill/>
          </p:spPr>
          <p:txBody>
            <a:bodyPr wrap="square" lIns="91398" tIns="45699" rIns="91398" bIns="45699" rtlCol="0">
              <a:spAutoFit/>
            </a:bodyPr>
            <a:lstStyle/>
            <a:p>
              <a:r>
                <a:rPr lang="en-GB" dirty="0" smtClean="0"/>
                <a:t>For the individual, </a:t>
              </a:r>
            </a:p>
            <a:p>
              <a:r>
                <a:rPr lang="en-GB" dirty="0" smtClean="0"/>
                <a:t>skills, well being, social functioning  </a:t>
              </a:r>
              <a:r>
                <a:rPr lang="is-IS" dirty="0" smtClean="0"/>
                <a:t>… </a:t>
              </a:r>
              <a:endParaRPr lang="is-IS" dirty="0"/>
            </a:p>
          </p:txBody>
        </p:sp>
      </p:grpSp>
      <p:sp>
        <p:nvSpPr>
          <p:cNvPr id="8" name="Sporaskja 7"/>
          <p:cNvSpPr/>
          <p:nvPr/>
        </p:nvSpPr>
        <p:spPr>
          <a:xfrm>
            <a:off x="4728691" y="2656284"/>
            <a:ext cx="1656184" cy="1728192"/>
          </a:xfrm>
          <a:prstGeom prst="ellipse">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r>
              <a:rPr lang="is-IS" sz="3200" dirty="0" smtClean="0"/>
              <a:t>PISA</a:t>
            </a:r>
            <a:endParaRPr lang="is-IS" sz="3200" dirty="0"/>
          </a:p>
        </p:txBody>
      </p:sp>
      <p:sp>
        <p:nvSpPr>
          <p:cNvPr id="16" name="Sporaskja 15"/>
          <p:cNvSpPr/>
          <p:nvPr/>
        </p:nvSpPr>
        <p:spPr>
          <a:xfrm>
            <a:off x="4224636" y="4096444"/>
            <a:ext cx="1656184" cy="1728192"/>
          </a:xfrm>
          <a:prstGeom prst="ellipse">
            <a:avLst/>
          </a:prstGeom>
          <a:solidFill>
            <a:srgbClr val="FC8C4E">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r>
              <a:rPr lang="is-IS" sz="2400" dirty="0" err="1" smtClean="0"/>
              <a:t>The</a:t>
            </a:r>
            <a:r>
              <a:rPr lang="is-IS" sz="2400" dirty="0" smtClean="0"/>
              <a:t> </a:t>
            </a:r>
            <a:r>
              <a:rPr lang="is-IS" sz="2400" dirty="0" err="1" smtClean="0"/>
              <a:t>world</a:t>
            </a:r>
            <a:r>
              <a:rPr lang="is-IS" sz="2400" dirty="0" smtClean="0"/>
              <a:t> of </a:t>
            </a:r>
            <a:r>
              <a:rPr lang="is-IS" sz="2400" dirty="0" err="1" smtClean="0"/>
              <a:t>work</a:t>
            </a:r>
            <a:endParaRPr lang="is-I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2000" fill="hold"/>
                                        <p:tgtEl>
                                          <p:spTgt spid="8"/>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0" nodeType="clickEffect">
                                  <p:stCondLst>
                                    <p:cond delay="0"/>
                                  </p:stCondLst>
                                  <p:childTnLst>
                                    <p:animScale>
                                      <p:cBhvr>
                                        <p:cTn id="28" dur="2000" fill="hold"/>
                                        <p:tgtEl>
                                          <p:spTgt spid="8"/>
                                        </p:tgtEl>
                                      </p:cBhvr>
                                      <p:by x="200000" y="20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2" nodeType="clickEffect">
                                  <p:stCondLst>
                                    <p:cond delay="0"/>
                                  </p:stCondLst>
                                  <p:childTnLst>
                                    <p:animScale>
                                      <p:cBhvr>
                                        <p:cTn id="32" dur="2000" fill="hold"/>
                                        <p:tgtEl>
                                          <p:spTgt spid="8"/>
                                        </p:tgtEl>
                                      </p:cBhvr>
                                      <p:by x="25000" y="2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3"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16"/>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16"/>
                                        </p:tgtEl>
                                      </p:cBhvr>
                                      <p:by x="200000" y="20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2" nodeType="clickEffect">
                                  <p:stCondLst>
                                    <p:cond delay="0"/>
                                  </p:stCondLst>
                                  <p:childTnLst>
                                    <p:animScale>
                                      <p:cBhvr>
                                        <p:cTn id="50" dur="2000" fill="hold"/>
                                        <p:tgtEl>
                                          <p:spTgt spid="1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16" grpId="0" animBg="1"/>
      <p:bldP spid="16" grpId="1" animBg="1"/>
      <p:bldP spid="16" grpId="2" animBg="1"/>
      <p:bldP spid="16"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b="0" dirty="0" smtClean="0"/>
              <a:t>Deconstructing the aims of education and </a:t>
            </a:r>
            <a:br>
              <a:rPr lang="en-GB" sz="2400" b="0" dirty="0" smtClean="0"/>
            </a:br>
            <a:r>
              <a:rPr lang="en-GB" sz="2400" b="0" dirty="0" smtClean="0"/>
              <a:t>relating them to, e.g. PISA or the world of work</a:t>
            </a:r>
            <a:endParaRPr lang="is-IS" sz="2400" b="0" dirty="0" smtClean="0"/>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17</a:t>
            </a:fld>
            <a:endParaRPr lang="en-US" dirty="0" smtClean="0"/>
          </a:p>
        </p:txBody>
      </p:sp>
      <p:sp>
        <p:nvSpPr>
          <p:cNvPr id="7" name="Sporaskja 6"/>
          <p:cNvSpPr/>
          <p:nvPr/>
        </p:nvSpPr>
        <p:spPr>
          <a:xfrm>
            <a:off x="2136404" y="2152229"/>
            <a:ext cx="5904656" cy="432048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dirty="0"/>
          </a:p>
        </p:txBody>
      </p:sp>
      <p:sp>
        <p:nvSpPr>
          <p:cNvPr id="10" name="Textarammi 9"/>
          <p:cNvSpPr txBox="1"/>
          <p:nvPr/>
        </p:nvSpPr>
        <p:spPr>
          <a:xfrm>
            <a:off x="3792588" y="2440261"/>
            <a:ext cx="2454417" cy="369281"/>
          </a:xfrm>
          <a:prstGeom prst="rect">
            <a:avLst/>
          </a:prstGeom>
          <a:noFill/>
        </p:spPr>
        <p:txBody>
          <a:bodyPr wrap="none" lIns="91390" tIns="45695" rIns="91390" bIns="45695" rtlCol="0">
            <a:spAutoFit/>
          </a:bodyPr>
          <a:lstStyle/>
          <a:p>
            <a:r>
              <a:rPr lang="en-GB" dirty="0" smtClean="0"/>
              <a:t>The aims of education</a:t>
            </a:r>
            <a:endParaRPr lang="en-GB" dirty="0"/>
          </a:p>
        </p:txBody>
      </p:sp>
      <p:grpSp>
        <p:nvGrpSpPr>
          <p:cNvPr id="2" name="Hópur 13"/>
          <p:cNvGrpSpPr/>
          <p:nvPr/>
        </p:nvGrpSpPr>
        <p:grpSpPr>
          <a:xfrm>
            <a:off x="4944715" y="3016324"/>
            <a:ext cx="2808312" cy="2736303"/>
            <a:chOff x="4944715" y="3016324"/>
            <a:chExt cx="2808312" cy="2736304"/>
          </a:xfrm>
          <a:solidFill>
            <a:srgbClr val="B2DE82"/>
          </a:solidFill>
        </p:grpSpPr>
        <p:sp>
          <p:nvSpPr>
            <p:cNvPr id="9" name="Sporaskja 8"/>
            <p:cNvSpPr/>
            <p:nvPr/>
          </p:nvSpPr>
          <p:spPr>
            <a:xfrm>
              <a:off x="4944715" y="3016324"/>
              <a:ext cx="2808312" cy="2736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2" name="Textarammi 11"/>
            <p:cNvSpPr txBox="1"/>
            <p:nvPr/>
          </p:nvSpPr>
          <p:spPr>
            <a:xfrm>
              <a:off x="5232747" y="3520382"/>
              <a:ext cx="1944216" cy="1754285"/>
            </a:xfrm>
            <a:prstGeom prst="rect">
              <a:avLst/>
            </a:prstGeom>
            <a:grpFill/>
          </p:spPr>
          <p:txBody>
            <a:bodyPr wrap="square" lIns="91398" tIns="45699" rIns="91398" bIns="45699" rtlCol="0">
              <a:spAutoFit/>
            </a:bodyPr>
            <a:lstStyle/>
            <a:p>
              <a:r>
                <a:rPr lang="en-GB" dirty="0" smtClean="0"/>
                <a:t>For society, world of work, survival, democratic  and cultural participation,  …</a:t>
              </a:r>
              <a:endParaRPr lang="en-GB" dirty="0"/>
            </a:p>
          </p:txBody>
        </p:sp>
      </p:grpSp>
      <p:grpSp>
        <p:nvGrpSpPr>
          <p:cNvPr id="3" name="Hópur 14"/>
          <p:cNvGrpSpPr/>
          <p:nvPr/>
        </p:nvGrpSpPr>
        <p:grpSpPr>
          <a:xfrm>
            <a:off x="2496444" y="3160340"/>
            <a:ext cx="2808312" cy="2664296"/>
            <a:chOff x="2496443" y="3160340"/>
            <a:chExt cx="2808312" cy="2664296"/>
          </a:xfrm>
          <a:solidFill>
            <a:srgbClr val="FCB274"/>
          </a:solidFill>
        </p:grpSpPr>
        <p:sp>
          <p:nvSpPr>
            <p:cNvPr id="13" name="Sporaskja 12"/>
            <p:cNvSpPr/>
            <p:nvPr/>
          </p:nvSpPr>
          <p:spPr>
            <a:xfrm>
              <a:off x="2496443" y="3160340"/>
              <a:ext cx="2808312" cy="266429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1" name="Textarammi 10"/>
            <p:cNvSpPr txBox="1"/>
            <p:nvPr/>
          </p:nvSpPr>
          <p:spPr>
            <a:xfrm>
              <a:off x="2784481" y="3808418"/>
              <a:ext cx="1941557" cy="1477285"/>
            </a:xfrm>
            <a:prstGeom prst="rect">
              <a:avLst/>
            </a:prstGeom>
            <a:grpFill/>
          </p:spPr>
          <p:txBody>
            <a:bodyPr wrap="square" lIns="91398" tIns="45699" rIns="91398" bIns="45699" rtlCol="0">
              <a:spAutoFit/>
            </a:bodyPr>
            <a:lstStyle/>
            <a:p>
              <a:r>
                <a:rPr lang="en-GB" dirty="0" smtClean="0"/>
                <a:t>For the individual, </a:t>
              </a:r>
            </a:p>
            <a:p>
              <a:r>
                <a:rPr lang="en-GB" dirty="0" smtClean="0"/>
                <a:t>skills, well being, social functioning  </a:t>
              </a:r>
              <a:r>
                <a:rPr lang="is-IS" dirty="0" smtClean="0"/>
                <a:t>… </a:t>
              </a:r>
              <a:endParaRPr lang="is-IS" dirty="0"/>
            </a:p>
          </p:txBody>
        </p:sp>
      </p:grpSp>
      <p:sp>
        <p:nvSpPr>
          <p:cNvPr id="8" name="Sporaskja 7"/>
          <p:cNvSpPr/>
          <p:nvPr/>
        </p:nvSpPr>
        <p:spPr>
          <a:xfrm>
            <a:off x="4728691" y="2656284"/>
            <a:ext cx="1656184" cy="1728192"/>
          </a:xfrm>
          <a:prstGeom prst="ellipse">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r>
              <a:rPr lang="is-IS" sz="3200" dirty="0" smtClean="0"/>
              <a:t>PISA</a:t>
            </a:r>
            <a:endParaRPr lang="is-IS" sz="3200" dirty="0"/>
          </a:p>
        </p:txBody>
      </p:sp>
      <p:sp>
        <p:nvSpPr>
          <p:cNvPr id="16" name="Sporaskja 15"/>
          <p:cNvSpPr/>
          <p:nvPr/>
        </p:nvSpPr>
        <p:spPr>
          <a:xfrm>
            <a:off x="3864595" y="4096444"/>
            <a:ext cx="2376264" cy="1728192"/>
          </a:xfrm>
          <a:prstGeom prst="ellipse">
            <a:avLst/>
          </a:prstGeom>
          <a:solidFill>
            <a:srgbClr val="FC8C4E">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r>
              <a:rPr lang="is-IS" sz="2400" b="1" dirty="0" err="1" smtClean="0"/>
              <a:t>Education</a:t>
            </a:r>
            <a:r>
              <a:rPr lang="is-IS" sz="2400" b="1" dirty="0" smtClean="0"/>
              <a:t> for “a </a:t>
            </a:r>
            <a:r>
              <a:rPr lang="is-IS" sz="2400" b="1" dirty="0" err="1" smtClean="0"/>
              <a:t>job</a:t>
            </a:r>
            <a:r>
              <a:rPr lang="is-IS" sz="2400" b="1" dirty="0" smtClean="0"/>
              <a:t>”</a:t>
            </a:r>
            <a:endParaRPr lang="is-I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2" nodeType="withEffect">
                                  <p:stCondLst>
                                    <p:cond delay="0"/>
                                  </p:stCondLst>
                                  <p:childTnLst>
                                    <p:animScale>
                                      <p:cBhvr>
                                        <p:cTn id="6" dur="5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actors and the task</a:t>
            </a:r>
            <a:br>
              <a:rPr lang="en-GB" sz="3600" dirty="0" smtClean="0">
                <a:latin typeface="+mj-lt"/>
              </a:rPr>
            </a:br>
            <a:r>
              <a:rPr lang="en-GB" sz="2400" dirty="0" smtClean="0">
                <a:latin typeface="+mn-lt"/>
              </a:rPr>
              <a:t>Teacher Education. Ingredients, i.e. the tasks of the teacher educators</a:t>
            </a:r>
            <a:endParaRPr lang="is-IS" sz="3600" b="0" dirty="0" smtClean="0">
              <a:latin typeface="+mj-lt"/>
            </a:endParaRPr>
          </a:p>
        </p:txBody>
      </p:sp>
      <p:sp>
        <p:nvSpPr>
          <p:cNvPr id="3" name="Content Placeholder 2"/>
          <p:cNvSpPr>
            <a:spLocks noGrp="1"/>
          </p:cNvSpPr>
          <p:nvPr>
            <p:ph idx="1"/>
          </p:nvPr>
        </p:nvSpPr>
        <p:spPr>
          <a:xfrm>
            <a:off x="192191" y="1936206"/>
            <a:ext cx="9793087" cy="4968549"/>
          </a:xfrm>
        </p:spPr>
        <p:txBody>
          <a:bodyPr>
            <a:normAutofit fontScale="85000" lnSpcReduction="20000"/>
          </a:bodyPr>
          <a:lstStyle/>
          <a:p>
            <a:pPr>
              <a:buNone/>
            </a:pPr>
            <a:r>
              <a:rPr lang="en-GB" sz="2800" b="1" dirty="0" smtClean="0"/>
              <a:t>	</a:t>
            </a:r>
          </a:p>
          <a:p>
            <a:pPr>
              <a:buNone/>
            </a:pPr>
            <a:r>
              <a:rPr lang="en-GB" sz="2800" b="1" dirty="0" smtClean="0"/>
              <a:t>	</a:t>
            </a:r>
            <a:r>
              <a:rPr lang="en-GB" sz="2600" b="1" dirty="0" smtClean="0">
                <a:latin typeface="+mn-lt"/>
              </a:rPr>
              <a:t>Education of teachers should be characterised by:</a:t>
            </a:r>
          </a:p>
          <a:p>
            <a:pPr>
              <a:buNone/>
            </a:pPr>
            <a:endParaRPr lang="is-IS" sz="2600" b="1" dirty="0" smtClean="0">
              <a:latin typeface="+mn-lt"/>
            </a:endParaRPr>
          </a:p>
          <a:p>
            <a:pPr>
              <a:buNone/>
            </a:pPr>
            <a:r>
              <a:rPr lang="en-GB" sz="2600" b="1" dirty="0" smtClean="0">
                <a:latin typeface="+mn-lt"/>
              </a:rPr>
              <a:t>	Understanding of the school as a social and a cultural institution</a:t>
            </a:r>
            <a:endParaRPr lang="is-IS" sz="2600" b="1" dirty="0" smtClean="0">
              <a:latin typeface="+mn-lt"/>
            </a:endParaRPr>
          </a:p>
          <a:p>
            <a:pPr>
              <a:buNone/>
            </a:pPr>
            <a:r>
              <a:rPr lang="en-GB" sz="2600" dirty="0" smtClean="0">
                <a:latin typeface="+mn-lt"/>
              </a:rPr>
              <a:t>	</a:t>
            </a:r>
          </a:p>
          <a:p>
            <a:pPr>
              <a:buNone/>
            </a:pPr>
            <a:r>
              <a:rPr lang="en-GB" sz="2600" dirty="0" smtClean="0">
                <a:latin typeface="+mn-lt"/>
              </a:rPr>
              <a:t>	The school is a place of learning, enculturation, and at least implicitly with emphasis on socialization. It is equally important to note that the school is an institution controlled by strong external cultural and social forces. Those emanating from the social world in which the young people live are increasingly powerful. Those preparing for a lifelong career within the schools, must come thoroughly to grips with the notions and implications of this. They must understand that, what they are doing as teachers cannot be limited to “teaching an academic subject” and seeing their learners as “just learners” but as people who are already, and are also being prepared to be, an active part of the world around them, now and throughout their lives. </a:t>
            </a:r>
            <a:endParaRPr lang="is-IS" sz="26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actors and the task</a:t>
            </a:r>
            <a:br>
              <a:rPr lang="en-GB" sz="3600" dirty="0" smtClean="0">
                <a:latin typeface="+mj-lt"/>
              </a:rPr>
            </a:br>
            <a:r>
              <a:rPr lang="en-GB" sz="2400" dirty="0" smtClean="0">
                <a:latin typeface="+mn-lt"/>
              </a:rPr>
              <a:t>Teacher Education. Ingredients, i.e. the tasks of the teacher educators</a:t>
            </a:r>
            <a:endParaRPr lang="is-IS" sz="3600" b="0" dirty="0" smtClean="0">
              <a:latin typeface="+mj-lt"/>
            </a:endParaRPr>
          </a:p>
        </p:txBody>
      </p:sp>
      <p:sp>
        <p:nvSpPr>
          <p:cNvPr id="3" name="Content Placeholder 2"/>
          <p:cNvSpPr>
            <a:spLocks noGrp="1"/>
          </p:cNvSpPr>
          <p:nvPr>
            <p:ph idx="1"/>
          </p:nvPr>
        </p:nvSpPr>
        <p:spPr>
          <a:xfrm>
            <a:off x="192191" y="1936206"/>
            <a:ext cx="9985273" cy="4968549"/>
          </a:xfrm>
        </p:spPr>
        <p:txBody>
          <a:bodyPr>
            <a:normAutofit fontScale="77500" lnSpcReduction="20000"/>
          </a:bodyPr>
          <a:lstStyle/>
          <a:p>
            <a:pPr>
              <a:buNone/>
            </a:pPr>
            <a:r>
              <a:rPr lang="en-GB" sz="2800" b="1" dirty="0" smtClean="0"/>
              <a:t>	</a:t>
            </a:r>
          </a:p>
          <a:p>
            <a:pPr>
              <a:buNone/>
            </a:pPr>
            <a:r>
              <a:rPr lang="en-GB" sz="2800" b="1" dirty="0" smtClean="0"/>
              <a:t>	</a:t>
            </a:r>
            <a:r>
              <a:rPr lang="en-GB" sz="2800" b="1" dirty="0" smtClean="0">
                <a:latin typeface="+mn-lt"/>
              </a:rPr>
              <a:t>Education of teachers should be characterised by:</a:t>
            </a:r>
          </a:p>
          <a:p>
            <a:pPr>
              <a:buNone/>
            </a:pPr>
            <a:endParaRPr lang="is-IS" sz="2800" b="1" dirty="0" smtClean="0">
              <a:latin typeface="+mn-lt"/>
            </a:endParaRPr>
          </a:p>
          <a:p>
            <a:pPr>
              <a:buNone/>
            </a:pPr>
            <a:r>
              <a:rPr lang="en-GB" sz="2800" b="1" dirty="0" smtClean="0">
                <a:latin typeface="+mn-lt"/>
              </a:rPr>
              <a:t>	*The culture of change. How it must be nurtured and understood</a:t>
            </a:r>
            <a:endParaRPr lang="is-IS" sz="2800" b="1" dirty="0" smtClean="0">
              <a:latin typeface="+mn-lt"/>
            </a:endParaRPr>
          </a:p>
          <a:p>
            <a:pPr>
              <a:buNone/>
            </a:pPr>
            <a:r>
              <a:rPr lang="en-GB" sz="2800" dirty="0" smtClean="0">
                <a:latin typeface="+mn-lt"/>
              </a:rPr>
              <a:t>	Among the most important considerations for the education system is the notion and culture of change, - some of which occurs very fast and which should be taken much more seriously than hitherto within the field of education. Dramatic technological developments, with a huge potential impact on teaching, are only one face of this change. The role of education is changing, so are its cultural and social settings, e.g. the ingredients and culture of the labour market, but changes occur also along other dimensions. The ethos, content, tools and operations of education and also the expression of its aims should be changing much faster than is generally accepted; much of the change outside the schools is accelerating at exponential speeds, this includes the students themselves. The culture of change also demands thorough understanding of the enormous resistance to change (often quite legitimate) among important vested interests held by the stakeholders moulding the system. </a:t>
            </a:r>
            <a:endParaRPr lang="is-IS" sz="28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19</a:t>
            </a:fld>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dirty="0" smtClean="0"/>
              <a:t>Workshop 3</a:t>
            </a:r>
            <a:br>
              <a:rPr lang="en-GB" sz="2400" dirty="0" smtClean="0"/>
            </a:br>
            <a:r>
              <a:rPr lang="en-GB" sz="1800" b="0" dirty="0" smtClean="0"/>
              <a:t>The points of departure in the presentation, defined by the organisers</a:t>
            </a:r>
            <a:endParaRPr lang="is-IS" sz="1800" b="0" dirty="0" smtClean="0">
              <a:latin typeface="+mj-lt"/>
            </a:endParaRPr>
          </a:p>
        </p:txBody>
      </p:sp>
      <p:sp>
        <p:nvSpPr>
          <p:cNvPr id="3" name="Content Placeholder 2"/>
          <p:cNvSpPr>
            <a:spLocks noGrp="1"/>
          </p:cNvSpPr>
          <p:nvPr>
            <p:ph idx="1"/>
          </p:nvPr>
        </p:nvSpPr>
        <p:spPr>
          <a:xfrm>
            <a:off x="4" y="1936204"/>
            <a:ext cx="9841258" cy="4680520"/>
          </a:xfrm>
        </p:spPr>
        <p:txBody>
          <a:bodyPr>
            <a:normAutofit fontScale="92500"/>
          </a:bodyPr>
          <a:lstStyle/>
          <a:p>
            <a:r>
              <a:rPr lang="en-GB" sz="2400" dirty="0" smtClean="0">
                <a:latin typeface="+mn-lt"/>
              </a:rPr>
              <a:t>Although many European states pursue policies in support of teachers or school leaders, they often lack specific policies or provision concerning teacher educators' recruitment and selection, their qualifications, or their continuing professional development. Furthermore, in many states there is currently little professional contact between teacher educators based in schools and those based at universities or elsewhere. Accordingly, we will inter alia discuss the following questions in this workshop: </a:t>
            </a:r>
          </a:p>
          <a:p>
            <a:endParaRPr lang="is-IS" sz="2400" dirty="0" smtClean="0">
              <a:latin typeface="+mn-lt"/>
            </a:endParaRPr>
          </a:p>
          <a:p>
            <a:pPr lvl="0"/>
            <a:r>
              <a:rPr lang="en-GB" sz="2400" dirty="0" smtClean="0">
                <a:latin typeface="+mn-lt"/>
              </a:rPr>
              <a:t>Who are our teacher educators? </a:t>
            </a:r>
            <a:endParaRPr lang="is-IS" sz="2400" dirty="0" smtClean="0">
              <a:latin typeface="+mn-lt"/>
            </a:endParaRPr>
          </a:p>
          <a:p>
            <a:pPr lvl="0"/>
            <a:r>
              <a:rPr lang="en-GB" sz="2400" dirty="0" smtClean="0">
                <a:latin typeface="+mn-lt"/>
              </a:rPr>
              <a:t>How do they achieve the education and qualifications they need to do their job? </a:t>
            </a:r>
            <a:endParaRPr lang="is-IS" sz="2400" dirty="0" smtClean="0">
              <a:latin typeface="+mn-lt"/>
            </a:endParaRPr>
          </a:p>
          <a:p>
            <a:pPr lvl="0"/>
            <a:r>
              <a:rPr lang="en-GB" sz="2400" dirty="0" smtClean="0">
                <a:latin typeface="+mn-lt"/>
              </a:rPr>
              <a:t>How do we assure the quality of their work? </a:t>
            </a:r>
            <a:endParaRPr lang="is-IS" sz="2400" dirty="0" smtClean="0">
              <a:latin typeface="+mn-lt"/>
            </a:endParaRPr>
          </a:p>
          <a:p>
            <a:pPr lvl="0"/>
            <a:r>
              <a:rPr lang="en-GB" sz="2400" dirty="0" smtClean="0">
                <a:latin typeface="+mn-lt"/>
              </a:rPr>
              <a:t>Who is responsible for making sure that this happens? </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506414" y="1055687"/>
            <a:ext cx="9158286" cy="736501"/>
          </a:xfrm>
        </p:spPr>
        <p:txBody>
          <a:bodyPr/>
          <a:lstStyle/>
          <a:p>
            <a:pPr eaLnBrk="1" hangingPunct="1">
              <a:spcBef>
                <a:spcPts val="2002"/>
              </a:spcBef>
            </a:pPr>
            <a:r>
              <a:rPr lang="is-IS" sz="3100" dirty="0" smtClean="0"/>
              <a:t>An </a:t>
            </a:r>
            <a:r>
              <a:rPr lang="is-IS" sz="3100" dirty="0" err="1" smtClean="0"/>
              <a:t>example</a:t>
            </a:r>
            <a:r>
              <a:rPr lang="is-IS" sz="3100" dirty="0" smtClean="0"/>
              <a:t> of </a:t>
            </a:r>
            <a:r>
              <a:rPr lang="is-IS" sz="3100" dirty="0" err="1" smtClean="0"/>
              <a:t>exponential</a:t>
            </a:r>
            <a:r>
              <a:rPr lang="is-IS" sz="3100" dirty="0" smtClean="0"/>
              <a:t> </a:t>
            </a:r>
            <a:r>
              <a:rPr lang="is-IS" sz="3100" dirty="0" err="1" smtClean="0"/>
              <a:t>growth</a:t>
            </a:r>
            <a:endParaRPr lang="is-IS" sz="3100" dirty="0" smtClean="0"/>
          </a:p>
        </p:txBody>
      </p:sp>
      <p:sp>
        <p:nvSpPr>
          <p:cNvPr id="9" name="Síðufótarstaðgengill 8"/>
          <p:cNvSpPr>
            <a:spLocks noGrp="1"/>
          </p:cNvSpPr>
          <p:nvPr>
            <p:ph type="ftr" sz="quarter" idx="11"/>
          </p:nvPr>
        </p:nvSpPr>
        <p:spPr/>
        <p:txBody>
          <a:bodyPr/>
          <a:lstStyle/>
          <a:p>
            <a:pPr>
              <a:defRPr/>
            </a:pPr>
            <a:r>
              <a:rPr lang="da-DK" smtClean="0"/>
              <a:t>JTJ Nordisk Råd. Kultur- og Uddannelsesudvalg. September 2013</a:t>
            </a:r>
            <a:endParaRPr lang="is-I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82875" y="1936204"/>
            <a:ext cx="6201786" cy="530448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kyggnunúmersstaðgengill 4"/>
          <p:cNvSpPr>
            <a:spLocks noGrp="1"/>
          </p:cNvSpPr>
          <p:nvPr>
            <p:ph type="sldNum" sz="quarter" idx="12"/>
          </p:nvPr>
        </p:nvSpPr>
        <p:spPr/>
        <p:txBody>
          <a:bodyPr/>
          <a:lstStyle/>
          <a:p>
            <a:pPr>
              <a:defRPr/>
            </a:pPr>
            <a:fld id="{0F8017BA-6BFA-4723-BD7A-3B6F45C71DC0}" type="slidenum">
              <a:rPr lang="en-US" smtClean="0"/>
              <a:pPr>
                <a:defRPr/>
              </a:pPr>
              <a:t>20</a:t>
            </a:fld>
            <a:endParaRPr lang="en-US"/>
          </a:p>
        </p:txBody>
      </p:sp>
    </p:spTree>
    <p:extLst>
      <p:ext uri="{BB962C8B-B14F-4D97-AF65-F5344CB8AC3E}">
        <p14:creationId xmlns="" xmlns:p14="http://schemas.microsoft.com/office/powerpoint/2010/main" val="1020760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521242" y="1031446"/>
            <a:ext cx="9159717" cy="687630"/>
          </a:xfrm>
        </p:spPr>
        <p:txBody>
          <a:bodyPr/>
          <a:lstStyle/>
          <a:p>
            <a:pPr algn="l" eaLnBrk="1" hangingPunct="1"/>
            <a:r>
              <a:rPr lang="is-IS" sz="2700" dirty="0" smtClean="0"/>
              <a:t>Staðan tekin</a:t>
            </a:r>
          </a:p>
        </p:txBody>
      </p:sp>
      <p:sp>
        <p:nvSpPr>
          <p:cNvPr id="5" name="Síðufótarstaðgengill 4"/>
          <p:cNvSpPr>
            <a:spLocks noGrp="1"/>
          </p:cNvSpPr>
          <p:nvPr>
            <p:ph type="ftr" sz="quarter" idx="11"/>
          </p:nvPr>
        </p:nvSpPr>
        <p:spPr/>
        <p:txBody>
          <a:bodyPr/>
          <a:lstStyle/>
          <a:p>
            <a:pPr>
              <a:defRPr/>
            </a:pPr>
            <a:r>
              <a:rPr lang="da-DK" smtClean="0"/>
              <a:t>JTJ Nordisk Råd. Kultur- og Uddannelsesudvalg. September 2013</a:t>
            </a:r>
            <a:endParaRPr lang="is-IS"/>
          </a:p>
        </p:txBody>
      </p:sp>
      <p:pic>
        <p:nvPicPr>
          <p:cNvPr id="31747" name="Picture 2"/>
          <p:cNvPicPr>
            <a:picLocks noChangeAspect="1" noChangeArrowheads="1"/>
          </p:cNvPicPr>
          <p:nvPr/>
        </p:nvPicPr>
        <p:blipFill>
          <a:blip r:embed="rId2" cstate="print"/>
          <a:srcRect/>
          <a:stretch>
            <a:fillRect/>
          </a:stretch>
        </p:blipFill>
        <p:spPr bwMode="auto">
          <a:xfrm>
            <a:off x="600753" y="610051"/>
            <a:ext cx="8481219" cy="6347354"/>
          </a:xfrm>
          <a:prstGeom prst="rect">
            <a:avLst/>
          </a:prstGeom>
          <a:noFill/>
          <a:ln w="9525">
            <a:noFill/>
            <a:miter lim="800000"/>
            <a:headEnd/>
            <a:tailEnd/>
          </a:ln>
        </p:spPr>
      </p:pic>
      <p:cxnSp>
        <p:nvCxnSpPr>
          <p:cNvPr id="7" name="Bein tengilína 6"/>
          <p:cNvCxnSpPr/>
          <p:nvPr/>
        </p:nvCxnSpPr>
        <p:spPr>
          <a:xfrm>
            <a:off x="5649756" y="4288266"/>
            <a:ext cx="0" cy="17594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Bein tengilína 7"/>
          <p:cNvCxnSpPr/>
          <p:nvPr/>
        </p:nvCxnSpPr>
        <p:spPr>
          <a:xfrm>
            <a:off x="6290928" y="3728437"/>
            <a:ext cx="0" cy="231929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Bein tengilína 8"/>
          <p:cNvCxnSpPr/>
          <p:nvPr/>
        </p:nvCxnSpPr>
        <p:spPr>
          <a:xfrm>
            <a:off x="5249024" y="4608168"/>
            <a:ext cx="0" cy="14395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Skyggnunúmersstaðgengill 9"/>
          <p:cNvSpPr>
            <a:spLocks noGrp="1"/>
          </p:cNvSpPr>
          <p:nvPr>
            <p:ph type="sldNum" sz="quarter" idx="12"/>
          </p:nvPr>
        </p:nvSpPr>
        <p:spPr/>
        <p:txBody>
          <a:bodyPr/>
          <a:lstStyle/>
          <a:p>
            <a:pPr>
              <a:defRPr/>
            </a:pPr>
            <a:fld id="{0F8017BA-6BFA-4723-BD7A-3B6F45C71DC0}"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3328838"/>
            <a:ext cx="10032576" cy="1410523"/>
          </a:xfrm>
          <a:prstGeom prst="rect">
            <a:avLst/>
          </a:prstGeom>
          <a:noFill/>
          <a:ln w="9525">
            <a:noFill/>
            <a:miter lim="800000"/>
            <a:headEnd/>
            <a:tailEnd/>
          </a:ln>
        </p:spPr>
      </p:pic>
      <p:sp>
        <p:nvSpPr>
          <p:cNvPr id="19458" name="Rectangle 2"/>
          <p:cNvSpPr>
            <a:spLocks noGrp="1"/>
          </p:cNvSpPr>
          <p:nvPr>
            <p:ph type="title"/>
          </p:nvPr>
        </p:nvSpPr>
        <p:spPr/>
        <p:txBody>
          <a:bodyPr/>
          <a:lstStyle/>
          <a:p>
            <a:pPr algn="l">
              <a:spcBef>
                <a:spcPts val="1334"/>
              </a:spcBef>
            </a:pPr>
            <a:r>
              <a:rPr lang="en-GB" sz="2200" dirty="0" smtClean="0"/>
              <a:t>Where are we now within education? On balance?</a:t>
            </a:r>
          </a:p>
        </p:txBody>
      </p:sp>
      <p:sp>
        <p:nvSpPr>
          <p:cNvPr id="8" name="Síðufótarstaðgengill 7"/>
          <p:cNvSpPr>
            <a:spLocks noGrp="1"/>
          </p:cNvSpPr>
          <p:nvPr>
            <p:ph type="ftr" sz="quarter" idx="11"/>
          </p:nvPr>
        </p:nvSpPr>
        <p:spPr/>
        <p:txBody>
          <a:bodyPr/>
          <a:lstStyle/>
          <a:p>
            <a:pPr>
              <a:defRPr/>
            </a:pPr>
            <a:r>
              <a:rPr lang="da-DK" smtClean="0"/>
              <a:t>Jón Torfi Jónasson  Essen January 2013</a:t>
            </a:r>
            <a:endParaRPr lang="is-IS" dirty="0"/>
          </a:p>
        </p:txBody>
      </p:sp>
      <p:sp>
        <p:nvSpPr>
          <p:cNvPr id="10" name="Sporaskja 9"/>
          <p:cNvSpPr/>
          <p:nvPr/>
        </p:nvSpPr>
        <p:spPr>
          <a:xfrm>
            <a:off x="5809635" y="2928606"/>
            <a:ext cx="1602598" cy="2639441"/>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1622" tIns="50814" rIns="101622" bIns="50814" anchor="ctr"/>
          <a:lstStyle/>
          <a:p>
            <a:pPr algn="ctr">
              <a:defRPr/>
            </a:pPr>
            <a:endParaRPr lang="is-IS" dirty="0"/>
          </a:p>
        </p:txBody>
      </p:sp>
      <p:sp>
        <p:nvSpPr>
          <p:cNvPr id="6" name="Rectangle 2"/>
          <p:cNvSpPr txBox="1">
            <a:spLocks/>
          </p:cNvSpPr>
          <p:nvPr/>
        </p:nvSpPr>
        <p:spPr bwMode="auto">
          <a:xfrm>
            <a:off x="552230" y="1360147"/>
            <a:ext cx="9318740" cy="1557503"/>
          </a:xfrm>
          <a:prstGeom prst="rect">
            <a:avLst/>
          </a:prstGeom>
          <a:noFill/>
          <a:ln w="9525">
            <a:noFill/>
            <a:miter lim="800000"/>
            <a:headEnd/>
            <a:tailEnd/>
          </a:ln>
        </p:spPr>
        <p:txBody>
          <a:bodyPr lIns="101622" tIns="50814" rIns="101622" bIns="50814" anchor="ctr"/>
          <a:lstStyle/>
          <a:p>
            <a:pPr defTabSz="508133" eaLnBrk="0" hangingPunct="0">
              <a:spcBef>
                <a:spcPts val="1334"/>
              </a:spcBef>
            </a:pPr>
            <a:endParaRPr lang="en-GB" sz="2700" dirty="0" smtClean="0">
              <a:latin typeface="Calibri" pitchFamily="34" charset="0"/>
            </a:endParaRPr>
          </a:p>
          <a:p>
            <a:pPr defTabSz="508133" eaLnBrk="0" hangingPunct="0">
              <a:spcBef>
                <a:spcPts val="1334"/>
              </a:spcBef>
            </a:pPr>
            <a:r>
              <a:rPr lang="en-GB" sz="2200" dirty="0" smtClean="0">
                <a:latin typeface="Calibri" pitchFamily="34" charset="0"/>
              </a:rPr>
              <a:t>How </a:t>
            </a:r>
            <a:r>
              <a:rPr lang="en-GB" sz="2200" dirty="0">
                <a:latin typeface="Calibri" pitchFamily="34" charset="0"/>
              </a:rPr>
              <a:t>is the school system addressing the past, the present and the future?</a:t>
            </a:r>
          </a:p>
        </p:txBody>
      </p:sp>
      <p:sp>
        <p:nvSpPr>
          <p:cNvPr id="7" name="Skyggnunúmersstaðgengill 6"/>
          <p:cNvSpPr>
            <a:spLocks noGrp="1"/>
          </p:cNvSpPr>
          <p:nvPr>
            <p:ph type="sldNum" sz="quarter" idx="12"/>
          </p:nvPr>
        </p:nvSpPr>
        <p:spPr/>
        <p:txBody>
          <a:bodyPr/>
          <a:lstStyle/>
          <a:p>
            <a:pPr>
              <a:defRPr/>
            </a:pPr>
            <a:fld id="{0F8017BA-6BFA-4723-BD7A-3B6F45C71DC0}"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8.33333E-7 -3.03423E-6 L 0.11042 -0.00508 " pathEditMode="relative" rAng="0" ptsTypes="AA">
                                      <p:cBhvr>
                                        <p:cTn id="24" dur="2000" fill="hold"/>
                                        <p:tgtEl>
                                          <p:spTgt spid="10"/>
                                        </p:tgtEl>
                                        <p:attrNameLst>
                                          <p:attrName>ppt_x</p:attrName>
                                          <p:attrName>ppt_y</p:attrName>
                                        </p:attrNameLst>
                                      </p:cBhvr>
                                      <p:rCtr x="5500" y="-30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1.66667E-6 2.94798E-6 L 0.09375 0.00185 " pathEditMode="fixed" rAng="0" ptsTypes="AA">
                                      <p:cBhvr>
                                        <p:cTn id="28" dur="2000" fill="hold"/>
                                        <p:tgtEl>
                                          <p:spTgt spid="3074"/>
                                        </p:tgtEl>
                                        <p:attrNameLst>
                                          <p:attrName>ppt_x</p:attrName>
                                          <p:attrName>ppt_y</p:attrName>
                                        </p:attrNameLst>
                                      </p:cBhvr>
                                      <p:rCtr x="47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ctrTitle"/>
          </p:nvPr>
        </p:nvSpPr>
        <p:spPr/>
        <p:txBody>
          <a:bodyPr/>
          <a:lstStyle/>
          <a:p>
            <a:endParaRPr lang="is-IS"/>
          </a:p>
        </p:txBody>
      </p:sp>
      <p:sp>
        <p:nvSpPr>
          <p:cNvPr id="3" name="Undirtitill 2"/>
          <p:cNvSpPr>
            <a:spLocks noGrp="1"/>
          </p:cNvSpPr>
          <p:nvPr>
            <p:ph type="subTitle" idx="1"/>
          </p:nvPr>
        </p:nvSpPr>
        <p:spPr/>
        <p:txBody>
          <a:bodyPr/>
          <a:lstStyle/>
          <a:p>
            <a:endParaRPr lang="is-IS"/>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2143" y="609393"/>
            <a:ext cx="6946118" cy="66507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arammi 4"/>
          <p:cNvSpPr txBox="1"/>
          <p:nvPr/>
        </p:nvSpPr>
        <p:spPr>
          <a:xfrm>
            <a:off x="336204" y="640061"/>
            <a:ext cx="2304256" cy="1877427"/>
          </a:xfrm>
          <a:prstGeom prst="rect">
            <a:avLst/>
          </a:prstGeom>
          <a:noFill/>
        </p:spPr>
        <p:txBody>
          <a:bodyPr wrap="square" lIns="91432" tIns="45715" rIns="91432" bIns="45715" rtlCol="0">
            <a:spAutoFit/>
          </a:bodyPr>
          <a:lstStyle/>
          <a:p>
            <a:r>
              <a:rPr lang="en-US" sz="1400" dirty="0" smtClean="0">
                <a:latin typeface="+mn-lt"/>
              </a:rPr>
              <a:t>Nearly half of US jobs could be at risk of computerization, in the next two decades, , a </a:t>
            </a:r>
            <a:r>
              <a:rPr lang="en-US" sz="1400" dirty="0" smtClean="0">
                <a:latin typeface="+mn-lt"/>
                <a:hlinkClick r:id="rId3"/>
              </a:rPr>
              <a:t>study</a:t>
            </a:r>
            <a:r>
              <a:rPr lang="en-US" sz="1400" dirty="0" smtClean="0">
                <a:latin typeface="+mn-lt"/>
              </a:rPr>
              <a:t> from </a:t>
            </a:r>
            <a:r>
              <a:rPr lang="en-US" sz="1400" dirty="0" err="1" smtClean="0">
                <a:latin typeface="+mn-lt"/>
              </a:rPr>
              <a:t>the</a:t>
            </a:r>
            <a:r>
              <a:rPr lang="en-US" sz="1400" u="sng" dirty="0" err="1" smtClean="0">
                <a:latin typeface="+mn-lt"/>
                <a:hlinkClick r:id="rId4"/>
              </a:rPr>
              <a:t>Oxford</a:t>
            </a:r>
            <a:r>
              <a:rPr lang="en-US" sz="1400" u="sng" dirty="0" smtClean="0">
                <a:latin typeface="+mn-lt"/>
                <a:hlinkClick r:id="rId4"/>
              </a:rPr>
              <a:t> Martin </a:t>
            </a:r>
            <a:r>
              <a:rPr lang="en-US" sz="1400" u="sng" dirty="0" err="1" smtClean="0">
                <a:latin typeface="+mn-lt"/>
                <a:hlinkClick r:id="rId4"/>
              </a:rPr>
              <a:t>Programme</a:t>
            </a:r>
            <a:r>
              <a:rPr lang="en-US" sz="1400" u="sng" dirty="0" smtClean="0">
                <a:latin typeface="+mn-lt"/>
                <a:hlinkClick r:id="rId4"/>
              </a:rPr>
              <a:t> on the Impacts of Future Technology</a:t>
            </a:r>
            <a:r>
              <a:rPr lang="en-US" sz="1400" u="sng" dirty="0" smtClean="0">
                <a:latin typeface="+mn-lt"/>
              </a:rPr>
              <a:t> </a:t>
            </a:r>
            <a:r>
              <a:rPr lang="en-US" sz="1400" dirty="0" smtClean="0">
                <a:latin typeface="+mn-lt"/>
              </a:rPr>
              <a:t>suggests.</a:t>
            </a:r>
          </a:p>
          <a:p>
            <a:endParaRPr lang="is-IS" dirty="0"/>
          </a:p>
        </p:txBody>
      </p:sp>
    </p:spTree>
    <p:extLst>
      <p:ext uri="{BB962C8B-B14F-4D97-AF65-F5344CB8AC3E}">
        <p14:creationId xmlns="" xmlns:p14="http://schemas.microsoft.com/office/powerpoint/2010/main" val="2459187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actors and the task</a:t>
            </a:r>
            <a:br>
              <a:rPr lang="en-GB" sz="3600" dirty="0" smtClean="0">
                <a:latin typeface="+mj-lt"/>
              </a:rPr>
            </a:br>
            <a:r>
              <a:rPr lang="en-GB" sz="2400" dirty="0" smtClean="0">
                <a:latin typeface="+mj-lt"/>
              </a:rPr>
              <a:t> Teacher Educators</a:t>
            </a:r>
            <a:endParaRPr lang="is-IS" sz="3600" b="0" dirty="0" smtClean="0">
              <a:latin typeface="+mj-lt"/>
            </a:endParaRPr>
          </a:p>
        </p:txBody>
      </p:sp>
      <p:sp>
        <p:nvSpPr>
          <p:cNvPr id="3" name="Content Placeholder 2"/>
          <p:cNvSpPr>
            <a:spLocks noGrp="1"/>
          </p:cNvSpPr>
          <p:nvPr>
            <p:ph idx="1"/>
          </p:nvPr>
        </p:nvSpPr>
        <p:spPr>
          <a:xfrm>
            <a:off x="192191" y="1936206"/>
            <a:ext cx="9985273" cy="4968549"/>
          </a:xfrm>
        </p:spPr>
        <p:txBody>
          <a:bodyPr>
            <a:normAutofit fontScale="92500"/>
          </a:bodyPr>
          <a:lstStyle/>
          <a:p>
            <a:pPr>
              <a:buNone/>
            </a:pPr>
            <a:r>
              <a:rPr lang="en-GB" sz="2800" b="1" dirty="0" smtClean="0"/>
              <a:t>	</a:t>
            </a:r>
            <a:endParaRPr lang="en-GB" sz="2400" b="1" dirty="0" smtClean="0">
              <a:latin typeface="+mn-lt"/>
            </a:endParaRPr>
          </a:p>
          <a:p>
            <a:pPr>
              <a:buNone/>
            </a:pPr>
            <a:r>
              <a:rPr lang="en-GB" sz="2400" b="1" dirty="0" smtClean="0">
                <a:latin typeface="+mn-lt"/>
              </a:rPr>
              <a:t>	Who are the teacher educators, and how do we see their different roles? </a:t>
            </a:r>
          </a:p>
          <a:p>
            <a:pPr>
              <a:buNone/>
            </a:pPr>
            <a:endParaRPr lang="is-IS" sz="2400" b="1" dirty="0" smtClean="0">
              <a:latin typeface="+mn-lt"/>
            </a:endParaRPr>
          </a:p>
          <a:p>
            <a:pPr>
              <a:buNone/>
            </a:pPr>
            <a:r>
              <a:rPr lang="en-GB" sz="2400" dirty="0" smtClean="0">
                <a:latin typeface="+mn-lt"/>
              </a:rPr>
              <a:t>	If it is accepted that teacher education ranges from the first day at pre-service class right up to the end of a career, it becomes important to ask to what extent or in what sense can teacher education be classified as a profession? And how might the views on this issue have changed in recent decades? </a:t>
            </a:r>
            <a:endParaRPr lang="is-IS" sz="2400" dirty="0" smtClean="0">
              <a:latin typeface="+mn-lt"/>
            </a:endParaRPr>
          </a:p>
          <a:p>
            <a:pPr>
              <a:buNone/>
            </a:pPr>
            <a:r>
              <a:rPr lang="en-GB" sz="2400" dirty="0" smtClean="0">
                <a:latin typeface="+mn-lt"/>
              </a:rPr>
              <a:t>	</a:t>
            </a:r>
          </a:p>
          <a:p>
            <a:pPr>
              <a:buNone/>
            </a:pPr>
            <a:r>
              <a:rPr lang="en-GB" sz="2400" dirty="0" smtClean="0">
                <a:latin typeface="+mn-lt"/>
              </a:rPr>
              <a:t>	And then we proceed: Who are  then the teacher educators, where are they placed, what is their primary mission - or their role? What is their primary identity? What is their background vis-à-vis engaging in professional development of teachers? What do they see as the purpose(s) of education? </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íðufótarstaðgengill 7"/>
          <p:cNvSpPr>
            <a:spLocks noGrp="1"/>
          </p:cNvSpPr>
          <p:nvPr>
            <p:ph type="ftr" sz="quarter" idx="11"/>
          </p:nvPr>
        </p:nvSpPr>
        <p:spPr/>
        <p:txBody>
          <a:bodyPr/>
          <a:lstStyle/>
          <a:p>
            <a:pPr>
              <a:defRPr/>
            </a:pPr>
            <a:r>
              <a:rPr lang="da-DK" smtClean="0"/>
              <a:t>Jón Torfi Jónasson  Essen January 2013</a:t>
            </a:r>
            <a:endParaRPr lang="is-IS" dirty="0"/>
          </a:p>
        </p:txBody>
      </p:sp>
      <p:sp>
        <p:nvSpPr>
          <p:cNvPr id="7" name="Skyggnunúmersstaðgengill 6"/>
          <p:cNvSpPr>
            <a:spLocks noGrp="1"/>
          </p:cNvSpPr>
          <p:nvPr>
            <p:ph type="sldNum" sz="quarter" idx="12"/>
          </p:nvPr>
        </p:nvSpPr>
        <p:spPr/>
        <p:txBody>
          <a:bodyPr/>
          <a:lstStyle/>
          <a:p>
            <a:pPr>
              <a:defRPr/>
            </a:pPr>
            <a:fld id="{0F8017BA-6BFA-4723-BD7A-3B6F45C71DC0}" type="slidenum">
              <a:rPr lang="en-US" smtClean="0"/>
              <a:pPr>
                <a:defRPr/>
              </a:pPr>
              <a:t>25</a:t>
            </a:fld>
            <a:endParaRPr lang="en-US" dirty="0"/>
          </a:p>
        </p:txBody>
      </p:sp>
      <p:sp>
        <p:nvSpPr>
          <p:cNvPr id="15" name="Sporaskja 14"/>
          <p:cNvSpPr/>
          <p:nvPr/>
        </p:nvSpPr>
        <p:spPr>
          <a:xfrm>
            <a:off x="2712467" y="2080221"/>
            <a:ext cx="4824536" cy="38164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sz="2400" dirty="0" smtClean="0"/>
              <a:t>School based education</a:t>
            </a:r>
          </a:p>
          <a:p>
            <a:pPr algn="ctr"/>
            <a:endParaRPr lang="en-GB" sz="2400" dirty="0" smtClean="0"/>
          </a:p>
          <a:p>
            <a:pPr algn="ctr"/>
            <a:r>
              <a:rPr lang="en-GB" sz="2400" dirty="0" smtClean="0"/>
              <a:t>Professional development</a:t>
            </a:r>
            <a:endParaRPr lang="en-GB" sz="2400" dirty="0"/>
          </a:p>
        </p:txBody>
      </p:sp>
      <p:grpSp>
        <p:nvGrpSpPr>
          <p:cNvPr id="24" name="Hópur 23"/>
          <p:cNvGrpSpPr/>
          <p:nvPr/>
        </p:nvGrpSpPr>
        <p:grpSpPr>
          <a:xfrm>
            <a:off x="840259" y="640061"/>
            <a:ext cx="9145016" cy="6552727"/>
            <a:chOff x="840259" y="640060"/>
            <a:chExt cx="9145016" cy="6552728"/>
          </a:xfrm>
        </p:grpSpPr>
        <p:sp>
          <p:nvSpPr>
            <p:cNvPr id="11" name="Sporaskja 10"/>
            <p:cNvSpPr/>
            <p:nvPr/>
          </p:nvSpPr>
          <p:spPr>
            <a:xfrm>
              <a:off x="6960939" y="5032548"/>
              <a:ext cx="1512168"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discipline</a:t>
              </a:r>
              <a:endParaRPr lang="en-GB" dirty="0"/>
            </a:p>
          </p:txBody>
        </p:sp>
        <p:sp>
          <p:nvSpPr>
            <p:cNvPr id="12" name="Sporaskja 11"/>
            <p:cNvSpPr/>
            <p:nvPr/>
          </p:nvSpPr>
          <p:spPr>
            <a:xfrm>
              <a:off x="7609011" y="3520380"/>
              <a:ext cx="1656184"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discipline as a school subject</a:t>
              </a:r>
              <a:endParaRPr lang="en-GB" dirty="0"/>
            </a:p>
          </p:txBody>
        </p:sp>
        <p:sp>
          <p:nvSpPr>
            <p:cNvPr id="13" name="Sporaskja 12"/>
            <p:cNvSpPr/>
            <p:nvPr/>
          </p:nvSpPr>
          <p:spPr>
            <a:xfrm>
              <a:off x="5160739" y="5824636"/>
              <a:ext cx="180020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General didactics</a:t>
              </a:r>
              <a:endParaRPr lang="en-GB" dirty="0"/>
            </a:p>
          </p:txBody>
        </p:sp>
        <p:sp>
          <p:nvSpPr>
            <p:cNvPr id="14" name="Sporaskja 13"/>
            <p:cNvSpPr/>
            <p:nvPr/>
          </p:nvSpPr>
          <p:spPr>
            <a:xfrm>
              <a:off x="7537003" y="2008212"/>
              <a:ext cx="2448272"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Discipline didactics PCK</a:t>
              </a:r>
            </a:p>
            <a:p>
              <a:pPr algn="ctr"/>
              <a:r>
                <a:rPr lang="en-GB" dirty="0" smtClean="0"/>
                <a:t>Teaching in schools</a:t>
              </a:r>
              <a:endParaRPr lang="en-GB" dirty="0"/>
            </a:p>
          </p:txBody>
        </p:sp>
        <p:sp>
          <p:nvSpPr>
            <p:cNvPr id="16" name="Sporaskja 15"/>
            <p:cNvSpPr/>
            <p:nvPr/>
          </p:nvSpPr>
          <p:spPr>
            <a:xfrm>
              <a:off x="5088731" y="640060"/>
              <a:ext cx="3096344" cy="1944216"/>
            </a:xfrm>
            <a:prstGeom prst="ellipse">
              <a:avLst/>
            </a:prstGeom>
            <a:solidFill>
              <a:srgbClr val="FA5C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Educational studies, + inclusive school, individualised teaching, motivation</a:t>
              </a:r>
              <a:r>
                <a:rPr lang="is-IS" dirty="0" smtClean="0"/>
                <a:t>, </a:t>
              </a:r>
              <a:endParaRPr lang="is-IS" dirty="0"/>
            </a:p>
          </p:txBody>
        </p:sp>
        <p:sp>
          <p:nvSpPr>
            <p:cNvPr id="17" name="Sporaskja 16"/>
            <p:cNvSpPr/>
            <p:nvPr/>
          </p:nvSpPr>
          <p:spPr>
            <a:xfrm>
              <a:off x="2640459" y="784076"/>
              <a:ext cx="2232248" cy="1512168"/>
            </a:xfrm>
            <a:prstGeom prst="ellipse">
              <a:avLst/>
            </a:prstGeom>
            <a:solidFill>
              <a:srgbClr val="FC8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(Educational?) Research orientation</a:t>
              </a:r>
              <a:endParaRPr lang="en-GB" dirty="0"/>
            </a:p>
          </p:txBody>
        </p:sp>
        <p:sp>
          <p:nvSpPr>
            <p:cNvPr id="18" name="Sporaskja 17"/>
            <p:cNvSpPr/>
            <p:nvPr/>
          </p:nvSpPr>
          <p:spPr>
            <a:xfrm>
              <a:off x="1344315" y="1648172"/>
              <a:ext cx="1800200" cy="151216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 skills</a:t>
              </a:r>
            </a:p>
            <a:p>
              <a:pPr algn="ctr"/>
              <a:r>
                <a:rPr lang="en-GB" dirty="0" smtClean="0"/>
                <a:t>Future orientation</a:t>
              </a:r>
              <a:endParaRPr lang="en-GB" dirty="0"/>
            </a:p>
          </p:txBody>
        </p:sp>
        <p:sp>
          <p:nvSpPr>
            <p:cNvPr id="19" name="Sporaskja 18"/>
            <p:cNvSpPr/>
            <p:nvPr/>
          </p:nvSpPr>
          <p:spPr>
            <a:xfrm>
              <a:off x="1272307" y="4816524"/>
              <a:ext cx="1872208" cy="151216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Technology and its implications</a:t>
              </a:r>
              <a:endParaRPr lang="en-GB" dirty="0"/>
            </a:p>
          </p:txBody>
        </p:sp>
        <p:sp>
          <p:nvSpPr>
            <p:cNvPr id="20" name="Sporaskja 19"/>
            <p:cNvSpPr/>
            <p:nvPr/>
          </p:nvSpPr>
          <p:spPr>
            <a:xfrm>
              <a:off x="3216523" y="5608612"/>
              <a:ext cx="1656184" cy="1512168"/>
            </a:xfrm>
            <a:prstGeom prst="ellipse">
              <a:avLst/>
            </a:prstGeom>
            <a:solidFill>
              <a:srgbClr val="86A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Schools as institutions, professionalism</a:t>
              </a:r>
              <a:endParaRPr lang="en-GB" sz="1600" dirty="0"/>
            </a:p>
          </p:txBody>
        </p:sp>
        <p:sp>
          <p:nvSpPr>
            <p:cNvPr id="22" name="Sporaskja 21"/>
            <p:cNvSpPr/>
            <p:nvPr/>
          </p:nvSpPr>
          <p:spPr>
            <a:xfrm>
              <a:off x="840259" y="3160340"/>
              <a:ext cx="1872208" cy="151216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 disciplines, new tasks</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íðufótarstaðgengill 7"/>
          <p:cNvSpPr>
            <a:spLocks noGrp="1"/>
          </p:cNvSpPr>
          <p:nvPr>
            <p:ph type="ftr" sz="quarter" idx="11"/>
          </p:nvPr>
        </p:nvSpPr>
        <p:spPr/>
        <p:txBody>
          <a:bodyPr/>
          <a:lstStyle/>
          <a:p>
            <a:pPr>
              <a:defRPr/>
            </a:pPr>
            <a:r>
              <a:rPr lang="da-DK" smtClean="0"/>
              <a:t>Jón Torfi Jónasson  Essen January 2013</a:t>
            </a:r>
            <a:endParaRPr lang="is-IS" dirty="0"/>
          </a:p>
        </p:txBody>
      </p:sp>
      <p:sp>
        <p:nvSpPr>
          <p:cNvPr id="7" name="Skyggnunúmersstaðgengill 6"/>
          <p:cNvSpPr>
            <a:spLocks noGrp="1"/>
          </p:cNvSpPr>
          <p:nvPr>
            <p:ph type="sldNum" sz="quarter" idx="12"/>
          </p:nvPr>
        </p:nvSpPr>
        <p:spPr/>
        <p:txBody>
          <a:bodyPr/>
          <a:lstStyle/>
          <a:p>
            <a:pPr>
              <a:defRPr/>
            </a:pPr>
            <a:fld id="{0F8017BA-6BFA-4723-BD7A-3B6F45C71DC0}" type="slidenum">
              <a:rPr lang="en-US" smtClean="0"/>
              <a:pPr>
                <a:defRPr/>
              </a:pPr>
              <a:t>26</a:t>
            </a:fld>
            <a:endParaRPr lang="en-US" dirty="0"/>
          </a:p>
        </p:txBody>
      </p:sp>
      <p:sp>
        <p:nvSpPr>
          <p:cNvPr id="11" name="Sporaskja 10"/>
          <p:cNvSpPr/>
          <p:nvPr/>
        </p:nvSpPr>
        <p:spPr>
          <a:xfrm>
            <a:off x="6960939" y="5032548"/>
            <a:ext cx="1656184"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Discipline specialists</a:t>
            </a:r>
            <a:endParaRPr lang="en-GB" dirty="0"/>
          </a:p>
        </p:txBody>
      </p:sp>
      <p:sp>
        <p:nvSpPr>
          <p:cNvPr id="12" name="Sporaskja 11"/>
          <p:cNvSpPr/>
          <p:nvPr/>
        </p:nvSpPr>
        <p:spPr>
          <a:xfrm>
            <a:off x="7609011" y="3520381"/>
            <a:ext cx="1656184" cy="151216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Discipline specialists for education</a:t>
            </a:r>
            <a:endParaRPr lang="en-GB" dirty="0"/>
          </a:p>
        </p:txBody>
      </p:sp>
      <p:sp>
        <p:nvSpPr>
          <p:cNvPr id="13" name="Sporaskja 12"/>
          <p:cNvSpPr/>
          <p:nvPr/>
        </p:nvSpPr>
        <p:spPr>
          <a:xfrm>
            <a:off x="5160739" y="5824636"/>
            <a:ext cx="180020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Didactic specialists, school developers</a:t>
            </a:r>
            <a:endParaRPr lang="en-GB" dirty="0"/>
          </a:p>
        </p:txBody>
      </p:sp>
      <p:sp>
        <p:nvSpPr>
          <p:cNvPr id="14" name="Sporaskja 13"/>
          <p:cNvSpPr/>
          <p:nvPr/>
        </p:nvSpPr>
        <p:spPr>
          <a:xfrm>
            <a:off x="7537003" y="2008212"/>
            <a:ext cx="2448272" cy="151216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Discipline experts, school developers</a:t>
            </a:r>
            <a:endParaRPr lang="en-GB" dirty="0"/>
          </a:p>
        </p:txBody>
      </p:sp>
      <p:sp>
        <p:nvSpPr>
          <p:cNvPr id="15" name="Sporaskja 14"/>
          <p:cNvSpPr/>
          <p:nvPr/>
        </p:nvSpPr>
        <p:spPr>
          <a:xfrm>
            <a:off x="2712467" y="2080221"/>
            <a:ext cx="4824536" cy="38164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sz="2400" dirty="0" smtClean="0"/>
              <a:t>School teachers</a:t>
            </a:r>
          </a:p>
          <a:p>
            <a:pPr algn="ctr"/>
            <a:endParaRPr lang="en-GB" sz="2400" dirty="0" smtClean="0"/>
          </a:p>
          <a:p>
            <a:pPr algn="ctr"/>
            <a:r>
              <a:rPr lang="en-GB" sz="2400" dirty="0" smtClean="0"/>
              <a:t>Leadership for change from within the schools</a:t>
            </a:r>
            <a:endParaRPr lang="en-GB" sz="2400" dirty="0"/>
          </a:p>
        </p:txBody>
      </p:sp>
      <p:sp>
        <p:nvSpPr>
          <p:cNvPr id="16" name="Sporaskja 15"/>
          <p:cNvSpPr/>
          <p:nvPr/>
        </p:nvSpPr>
        <p:spPr>
          <a:xfrm>
            <a:off x="5088731" y="640060"/>
            <a:ext cx="3096344" cy="1944216"/>
          </a:xfrm>
          <a:prstGeom prst="ellipse">
            <a:avLst/>
          </a:prstGeom>
          <a:solidFill>
            <a:srgbClr val="FA5C04"/>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Pedagogical experts</a:t>
            </a:r>
            <a:endParaRPr lang="en-GB" dirty="0"/>
          </a:p>
        </p:txBody>
      </p:sp>
      <p:sp>
        <p:nvSpPr>
          <p:cNvPr id="17" name="Sporaskja 16"/>
          <p:cNvSpPr/>
          <p:nvPr/>
        </p:nvSpPr>
        <p:spPr>
          <a:xfrm>
            <a:off x="2640460" y="784077"/>
            <a:ext cx="2232248" cy="1512167"/>
          </a:xfrm>
          <a:prstGeom prst="ellipse">
            <a:avLst/>
          </a:prstGeom>
          <a:solidFill>
            <a:srgbClr val="FC8C4E"/>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Specialists in participatory research</a:t>
            </a:r>
            <a:endParaRPr lang="en-GB" dirty="0"/>
          </a:p>
        </p:txBody>
      </p:sp>
      <p:sp>
        <p:nvSpPr>
          <p:cNvPr id="18" name="Sporaskja 17"/>
          <p:cNvSpPr/>
          <p:nvPr/>
        </p:nvSpPr>
        <p:spPr>
          <a:xfrm>
            <a:off x="1344316" y="1648172"/>
            <a:ext cx="1800200" cy="151216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Future facilitators</a:t>
            </a:r>
            <a:endParaRPr lang="en-GB" dirty="0"/>
          </a:p>
        </p:txBody>
      </p:sp>
      <p:sp>
        <p:nvSpPr>
          <p:cNvPr id="19" name="Sporaskja 18"/>
          <p:cNvSpPr/>
          <p:nvPr/>
        </p:nvSpPr>
        <p:spPr>
          <a:xfrm>
            <a:off x="1200300" y="4816525"/>
            <a:ext cx="1944216" cy="151216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Educational technology experts</a:t>
            </a:r>
            <a:endParaRPr lang="en-GB" dirty="0"/>
          </a:p>
        </p:txBody>
      </p:sp>
      <p:sp>
        <p:nvSpPr>
          <p:cNvPr id="20" name="Sporaskja 19"/>
          <p:cNvSpPr/>
          <p:nvPr/>
        </p:nvSpPr>
        <p:spPr>
          <a:xfrm>
            <a:off x="3216524" y="5608612"/>
            <a:ext cx="1656184" cy="1512167"/>
          </a:xfrm>
          <a:prstGeom prst="ellipse">
            <a:avLst/>
          </a:prstGeom>
          <a:solidFill>
            <a:srgbClr val="86AF4F"/>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sz="1600" dirty="0" smtClean="0"/>
              <a:t>Change facilitators</a:t>
            </a:r>
            <a:endParaRPr lang="en-GB" sz="1600" dirty="0"/>
          </a:p>
        </p:txBody>
      </p:sp>
      <p:sp>
        <p:nvSpPr>
          <p:cNvPr id="22" name="Sporaskja 21"/>
          <p:cNvSpPr/>
          <p:nvPr/>
        </p:nvSpPr>
        <p:spPr>
          <a:xfrm>
            <a:off x="840260" y="3160341"/>
            <a:ext cx="1872208" cy="1512167"/>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r>
              <a:rPr lang="en-GB" dirty="0" smtClean="0"/>
              <a:t>New specialists</a:t>
            </a:r>
          </a:p>
          <a:p>
            <a:pPr algn="ctr"/>
            <a:r>
              <a:rPr lang="en-GB" dirty="0" smtClean="0"/>
              <a:t>Facilitators of new tasks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0-#ppt_w/2"/>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System</a:t>
            </a:r>
            <a:br>
              <a:rPr lang="en-GB" sz="3600" dirty="0" smtClean="0">
                <a:latin typeface="+mj-lt"/>
              </a:rPr>
            </a:br>
            <a:r>
              <a:rPr lang="en-GB" sz="2400" dirty="0" smtClean="0">
                <a:latin typeface="+mj-lt"/>
              </a:rPr>
              <a:t>Teacher Education</a:t>
            </a:r>
            <a:endParaRPr lang="is-IS" sz="3600" b="0" dirty="0" smtClean="0">
              <a:latin typeface="+mj-lt"/>
            </a:endParaRPr>
          </a:p>
        </p:txBody>
      </p:sp>
      <p:sp>
        <p:nvSpPr>
          <p:cNvPr id="3" name="Content Placeholder 2"/>
          <p:cNvSpPr>
            <a:spLocks noGrp="1"/>
          </p:cNvSpPr>
          <p:nvPr>
            <p:ph idx="1"/>
          </p:nvPr>
        </p:nvSpPr>
        <p:spPr>
          <a:xfrm>
            <a:off x="192191" y="1936206"/>
            <a:ext cx="9985273" cy="4968549"/>
          </a:xfrm>
        </p:spPr>
        <p:txBody>
          <a:bodyPr>
            <a:normAutofit/>
          </a:bodyPr>
          <a:lstStyle/>
          <a:p>
            <a:pPr>
              <a:buNone/>
            </a:pPr>
            <a:endParaRPr lang="is-IS" sz="2400" b="1" dirty="0" smtClean="0">
              <a:latin typeface="+mn-lt"/>
            </a:endParaRPr>
          </a:p>
          <a:p>
            <a:pPr>
              <a:buNone/>
            </a:pPr>
            <a:r>
              <a:rPr lang="en-GB" sz="2400" b="1" dirty="0" smtClean="0">
                <a:latin typeface="+mn-lt"/>
              </a:rPr>
              <a:t>	Where and When? Professional development of teachers should be moved to the centre stage – the identity and the role of the teacher educator in this process must be elaborated respecting this new context.</a:t>
            </a:r>
            <a:endParaRPr lang="is-IS" sz="2400" b="1" dirty="0" smtClean="0">
              <a:latin typeface="+mn-lt"/>
            </a:endParaRPr>
          </a:p>
          <a:p>
            <a:pPr>
              <a:buNone/>
            </a:pPr>
            <a:r>
              <a:rPr lang="en-GB" sz="2400" b="1" dirty="0" smtClean="0">
                <a:latin typeface="+mn-lt"/>
              </a:rPr>
              <a:t>	</a:t>
            </a:r>
          </a:p>
          <a:p>
            <a:pPr>
              <a:buNone/>
            </a:pPr>
            <a:r>
              <a:rPr lang="en-GB" sz="2400" b="1" dirty="0" smtClean="0">
                <a:latin typeface="+mn-lt"/>
              </a:rPr>
              <a:t>	*When? All the time</a:t>
            </a:r>
            <a:endParaRPr lang="is-IS" sz="2400" b="1" dirty="0" smtClean="0">
              <a:latin typeface="+mn-lt"/>
            </a:endParaRPr>
          </a:p>
          <a:p>
            <a:pPr>
              <a:buNone/>
            </a:pPr>
            <a:r>
              <a:rPr lang="en-GB" sz="2400" dirty="0" smtClean="0">
                <a:latin typeface="+mn-lt"/>
              </a:rPr>
              <a:t>	There are many compelling reasons why the focus of discussing teacher education should be moved from pre-service (plus an induction year) to the teacher’s professional development, which should normally be seen as a part of the development of a learning organization, the school. This does of course not allow neglecting the first part of the professional education.</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27</a:t>
            </a:fld>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System</a:t>
            </a:r>
            <a:br>
              <a:rPr lang="en-GB" sz="3600" dirty="0" smtClean="0">
                <a:latin typeface="+mj-lt"/>
              </a:rPr>
            </a:br>
            <a:r>
              <a:rPr lang="en-GB" sz="2400" dirty="0" smtClean="0">
                <a:latin typeface="+mj-lt"/>
              </a:rPr>
              <a:t>Teacher Education</a:t>
            </a:r>
            <a:endParaRPr lang="is-IS" sz="3600" b="0" dirty="0" smtClean="0">
              <a:latin typeface="+mj-lt"/>
            </a:endParaRPr>
          </a:p>
        </p:txBody>
      </p:sp>
      <p:sp>
        <p:nvSpPr>
          <p:cNvPr id="3" name="Content Placeholder 2"/>
          <p:cNvSpPr>
            <a:spLocks noGrp="1"/>
          </p:cNvSpPr>
          <p:nvPr>
            <p:ph idx="1"/>
          </p:nvPr>
        </p:nvSpPr>
        <p:spPr>
          <a:xfrm>
            <a:off x="192191" y="1936206"/>
            <a:ext cx="9985273" cy="4968549"/>
          </a:xfrm>
        </p:spPr>
        <p:txBody>
          <a:bodyPr>
            <a:normAutofit lnSpcReduction="10000"/>
          </a:bodyPr>
          <a:lstStyle/>
          <a:p>
            <a:pPr>
              <a:buNone/>
            </a:pPr>
            <a:endParaRPr lang="is-IS" sz="2400" b="1" dirty="0" smtClean="0">
              <a:latin typeface="+mn-lt"/>
            </a:endParaRPr>
          </a:p>
          <a:p>
            <a:pPr>
              <a:buNone/>
            </a:pPr>
            <a:r>
              <a:rPr lang="en-GB" sz="2400" b="1" dirty="0" smtClean="0">
                <a:latin typeface="+mn-lt"/>
              </a:rPr>
              <a:t>	Where and When? Professional development of teachers should be moved to the centre stage – the identity and the role of the teacher educator in this process must be elaborated respecting this new context.</a:t>
            </a:r>
            <a:endParaRPr lang="is-IS" sz="2400" b="1" dirty="0" smtClean="0">
              <a:latin typeface="+mn-lt"/>
            </a:endParaRPr>
          </a:p>
          <a:p>
            <a:pPr>
              <a:buNone/>
            </a:pPr>
            <a:r>
              <a:rPr lang="en-GB" sz="2400" b="1" dirty="0" smtClean="0">
                <a:latin typeface="+mn-lt"/>
              </a:rPr>
              <a:t>	</a:t>
            </a:r>
          </a:p>
          <a:p>
            <a:pPr>
              <a:buNone/>
            </a:pPr>
            <a:r>
              <a:rPr lang="en-GB" sz="2400" b="1" dirty="0" smtClean="0">
                <a:latin typeface="+mn-lt"/>
              </a:rPr>
              <a:t>	What should come first? Purpose as a foundation for identity</a:t>
            </a:r>
            <a:endParaRPr lang="is-IS" sz="2400" b="1" dirty="0" smtClean="0">
              <a:latin typeface="+mn-lt"/>
            </a:endParaRPr>
          </a:p>
          <a:p>
            <a:pPr>
              <a:buNone/>
            </a:pPr>
            <a:r>
              <a:rPr lang="en-GB" sz="2400" dirty="0" smtClean="0">
                <a:latin typeface="+mn-lt"/>
              </a:rPr>
              <a:t>	</a:t>
            </a:r>
          </a:p>
          <a:p>
            <a:pPr>
              <a:buNone/>
            </a:pPr>
            <a:r>
              <a:rPr lang="en-GB" sz="2400" dirty="0" smtClean="0">
                <a:latin typeface="+mn-lt"/>
              </a:rPr>
              <a:t>	Educating a professional is not properly done by adding some professional (pedagogic) studies or considerations towards the end of a university carrier. It should be a part of the programme from the beginning throughout their career. Substantive competence, characterized simultaneously by pedagogical competence is developed along the way as a part of the professional foundation. </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íðufótarstaðgengill 7"/>
          <p:cNvSpPr>
            <a:spLocks noGrp="1"/>
          </p:cNvSpPr>
          <p:nvPr>
            <p:ph type="ftr" sz="quarter" idx="11"/>
          </p:nvPr>
        </p:nvSpPr>
        <p:spPr/>
        <p:txBody>
          <a:bodyPr/>
          <a:lstStyle/>
          <a:p>
            <a:pPr>
              <a:defRPr/>
            </a:pPr>
            <a:r>
              <a:rPr lang="da-DK" smtClean="0"/>
              <a:t>Jón Torfi Jónasson  Essen January 2013</a:t>
            </a:r>
            <a:endParaRPr lang="is-IS" dirty="0"/>
          </a:p>
        </p:txBody>
      </p:sp>
      <p:sp>
        <p:nvSpPr>
          <p:cNvPr id="7" name="Skyggnunúmersstaðgengill 6"/>
          <p:cNvSpPr>
            <a:spLocks noGrp="1"/>
          </p:cNvSpPr>
          <p:nvPr>
            <p:ph type="sldNum" sz="quarter" idx="12"/>
          </p:nvPr>
        </p:nvSpPr>
        <p:spPr/>
        <p:txBody>
          <a:bodyPr/>
          <a:lstStyle/>
          <a:p>
            <a:pPr>
              <a:defRPr/>
            </a:pPr>
            <a:fld id="{0F8017BA-6BFA-4723-BD7A-3B6F45C71DC0}" type="slidenum">
              <a:rPr lang="en-US" smtClean="0"/>
              <a:pPr>
                <a:defRPr/>
              </a:pPr>
              <a:t>29</a:t>
            </a:fld>
            <a:endParaRPr lang="en-US" dirty="0"/>
          </a:p>
        </p:txBody>
      </p:sp>
      <p:grpSp>
        <p:nvGrpSpPr>
          <p:cNvPr id="25" name="Hópur 24"/>
          <p:cNvGrpSpPr/>
          <p:nvPr/>
        </p:nvGrpSpPr>
        <p:grpSpPr>
          <a:xfrm>
            <a:off x="5088731" y="640061"/>
            <a:ext cx="3528392" cy="6552727"/>
            <a:chOff x="5088731" y="640060"/>
            <a:chExt cx="3528392" cy="6552728"/>
          </a:xfrm>
        </p:grpSpPr>
        <p:sp>
          <p:nvSpPr>
            <p:cNvPr id="11" name="Sporaskja 10"/>
            <p:cNvSpPr/>
            <p:nvPr/>
          </p:nvSpPr>
          <p:spPr>
            <a:xfrm>
              <a:off x="7104955" y="5176564"/>
              <a:ext cx="1512168"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discipline</a:t>
              </a:r>
              <a:endParaRPr lang="en-GB" dirty="0"/>
            </a:p>
          </p:txBody>
        </p:sp>
        <p:sp>
          <p:nvSpPr>
            <p:cNvPr id="13" name="Sporaskja 12"/>
            <p:cNvSpPr/>
            <p:nvPr/>
          </p:nvSpPr>
          <p:spPr>
            <a:xfrm>
              <a:off x="5160739" y="5824636"/>
              <a:ext cx="1800200" cy="136815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General didactics</a:t>
              </a:r>
              <a:endParaRPr lang="en-GB" dirty="0"/>
            </a:p>
          </p:txBody>
        </p:sp>
        <p:sp>
          <p:nvSpPr>
            <p:cNvPr id="16" name="Sporaskja 15"/>
            <p:cNvSpPr/>
            <p:nvPr/>
          </p:nvSpPr>
          <p:spPr>
            <a:xfrm>
              <a:off x="5088731" y="640060"/>
              <a:ext cx="3096344" cy="1944216"/>
            </a:xfrm>
            <a:prstGeom prst="ellipse">
              <a:avLst/>
            </a:prstGeom>
            <a:solidFill>
              <a:srgbClr val="FA5C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Educational studies, + inclusive school, individualised teaching, motivation,</a:t>
              </a:r>
              <a:r>
                <a:rPr lang="is-IS" dirty="0" smtClean="0"/>
                <a:t> </a:t>
              </a:r>
              <a:endParaRPr lang="is-IS" dirty="0"/>
            </a:p>
          </p:txBody>
        </p:sp>
      </p:grpSp>
      <p:grpSp>
        <p:nvGrpSpPr>
          <p:cNvPr id="26" name="Hópur 25"/>
          <p:cNvGrpSpPr/>
          <p:nvPr/>
        </p:nvGrpSpPr>
        <p:grpSpPr>
          <a:xfrm>
            <a:off x="1272308" y="4816524"/>
            <a:ext cx="3600400" cy="2304256"/>
            <a:chOff x="1272307" y="4816524"/>
            <a:chExt cx="3600400" cy="2304256"/>
          </a:xfrm>
        </p:grpSpPr>
        <p:sp>
          <p:nvSpPr>
            <p:cNvPr id="19" name="Sporaskja 18"/>
            <p:cNvSpPr/>
            <p:nvPr/>
          </p:nvSpPr>
          <p:spPr>
            <a:xfrm>
              <a:off x="1272307" y="4816524"/>
              <a:ext cx="1872208" cy="151216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Technology and its implications</a:t>
              </a:r>
              <a:endParaRPr lang="en-GB" dirty="0"/>
            </a:p>
          </p:txBody>
        </p:sp>
        <p:sp>
          <p:nvSpPr>
            <p:cNvPr id="20" name="Sporaskja 19"/>
            <p:cNvSpPr/>
            <p:nvPr/>
          </p:nvSpPr>
          <p:spPr>
            <a:xfrm>
              <a:off x="3216523" y="5608612"/>
              <a:ext cx="1656184" cy="1512168"/>
            </a:xfrm>
            <a:prstGeom prst="ellipse">
              <a:avLst/>
            </a:prstGeom>
            <a:solidFill>
              <a:srgbClr val="86A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Schools as institutions, professionalism</a:t>
              </a:r>
              <a:endParaRPr lang="en-GB" sz="1600" dirty="0"/>
            </a:p>
          </p:txBody>
        </p:sp>
      </p:grpSp>
      <p:grpSp>
        <p:nvGrpSpPr>
          <p:cNvPr id="29" name="Hópur 28"/>
          <p:cNvGrpSpPr/>
          <p:nvPr/>
        </p:nvGrpSpPr>
        <p:grpSpPr>
          <a:xfrm>
            <a:off x="840259" y="424036"/>
            <a:ext cx="9145016" cy="4752528"/>
            <a:chOff x="840259" y="424036"/>
            <a:chExt cx="9145016" cy="4752528"/>
          </a:xfrm>
        </p:grpSpPr>
        <p:sp>
          <p:nvSpPr>
            <p:cNvPr id="17" name="Sporaskja 16"/>
            <p:cNvSpPr/>
            <p:nvPr/>
          </p:nvSpPr>
          <p:spPr>
            <a:xfrm>
              <a:off x="2424435" y="424036"/>
              <a:ext cx="2232248" cy="1512168"/>
            </a:xfrm>
            <a:prstGeom prst="ellipse">
              <a:avLst/>
            </a:prstGeom>
            <a:solidFill>
              <a:srgbClr val="FC8C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(Educational?) Research orientation</a:t>
              </a:r>
              <a:endParaRPr lang="en-GB" dirty="0"/>
            </a:p>
          </p:txBody>
        </p:sp>
        <p:sp>
          <p:nvSpPr>
            <p:cNvPr id="15" name="Sporaskja 14"/>
            <p:cNvSpPr/>
            <p:nvPr/>
          </p:nvSpPr>
          <p:spPr>
            <a:xfrm>
              <a:off x="4656683" y="2512268"/>
              <a:ext cx="2304256" cy="252028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School based education Professional development</a:t>
              </a:r>
              <a:endParaRPr lang="en-GB" dirty="0"/>
            </a:p>
          </p:txBody>
        </p:sp>
        <p:sp>
          <p:nvSpPr>
            <p:cNvPr id="21" name="Sporaskja 20"/>
            <p:cNvSpPr/>
            <p:nvPr/>
          </p:nvSpPr>
          <p:spPr>
            <a:xfrm>
              <a:off x="3072507" y="2584276"/>
              <a:ext cx="2088232" cy="2520280"/>
            </a:xfrm>
            <a:prstGeom prst="ellipse">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Aims of education</a:t>
              </a:r>
              <a:endParaRPr lang="en-GB" sz="2400" dirty="0"/>
            </a:p>
          </p:txBody>
        </p:sp>
        <p:sp>
          <p:nvSpPr>
            <p:cNvPr id="12" name="Sporaskja 11"/>
            <p:cNvSpPr/>
            <p:nvPr/>
          </p:nvSpPr>
          <p:spPr>
            <a:xfrm>
              <a:off x="8041059" y="3664396"/>
              <a:ext cx="1656184"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discipline as a school subject</a:t>
              </a:r>
              <a:endParaRPr lang="en-GB" dirty="0"/>
            </a:p>
          </p:txBody>
        </p:sp>
        <p:sp>
          <p:nvSpPr>
            <p:cNvPr id="14" name="Sporaskja 13"/>
            <p:cNvSpPr/>
            <p:nvPr/>
          </p:nvSpPr>
          <p:spPr>
            <a:xfrm>
              <a:off x="7537003" y="2008212"/>
              <a:ext cx="2448272" cy="15121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Discipline didactics </a:t>
              </a:r>
              <a:r>
                <a:rPr lang="en-GB" dirty="0" err="1" smtClean="0"/>
                <a:t>PCK</a:t>
              </a:r>
              <a:endParaRPr lang="en-GB" dirty="0" smtClean="0"/>
            </a:p>
            <a:p>
              <a:pPr algn="ctr"/>
              <a:r>
                <a:rPr lang="en-GB" dirty="0" smtClean="0"/>
                <a:t>Teaching in schools</a:t>
              </a:r>
              <a:endParaRPr lang="en-GB" dirty="0"/>
            </a:p>
          </p:txBody>
        </p:sp>
        <p:sp>
          <p:nvSpPr>
            <p:cNvPr id="18" name="Sporaskja 17"/>
            <p:cNvSpPr/>
            <p:nvPr/>
          </p:nvSpPr>
          <p:spPr>
            <a:xfrm>
              <a:off x="1056283" y="1504156"/>
              <a:ext cx="1800200" cy="151216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 skills</a:t>
              </a:r>
            </a:p>
            <a:p>
              <a:pPr algn="ctr"/>
              <a:r>
                <a:rPr lang="en-GB" dirty="0" smtClean="0"/>
                <a:t>Future orientation</a:t>
              </a:r>
              <a:endParaRPr lang="en-GB" dirty="0"/>
            </a:p>
          </p:txBody>
        </p:sp>
        <p:sp>
          <p:nvSpPr>
            <p:cNvPr id="22" name="Sporaskja 21"/>
            <p:cNvSpPr/>
            <p:nvPr/>
          </p:nvSpPr>
          <p:spPr>
            <a:xfrm>
              <a:off x="840259" y="3160340"/>
              <a:ext cx="1872208" cy="151216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 disciplines, new tasks</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dirty="0" smtClean="0"/>
              <a:t>Teacher educators and professional development</a:t>
            </a:r>
            <a:br>
              <a:rPr lang="en-GB" sz="2400" dirty="0" smtClean="0"/>
            </a:br>
            <a:r>
              <a:rPr lang="en-GB" sz="1800" b="0" dirty="0" smtClean="0"/>
              <a:t>The points of departure in the presentation</a:t>
            </a:r>
            <a:endParaRPr lang="is-IS" sz="1800" b="0" dirty="0" smtClean="0">
              <a:latin typeface="+mj-lt"/>
            </a:endParaRPr>
          </a:p>
        </p:txBody>
      </p:sp>
      <p:sp>
        <p:nvSpPr>
          <p:cNvPr id="3" name="Content Placeholder 2"/>
          <p:cNvSpPr>
            <a:spLocks noGrp="1"/>
          </p:cNvSpPr>
          <p:nvPr>
            <p:ph idx="1"/>
          </p:nvPr>
        </p:nvSpPr>
        <p:spPr>
          <a:xfrm>
            <a:off x="192188" y="1936204"/>
            <a:ext cx="9793087" cy="4752528"/>
          </a:xfrm>
        </p:spPr>
        <p:txBody>
          <a:bodyPr>
            <a:normAutofit fontScale="92500" lnSpcReduction="10000"/>
          </a:bodyPr>
          <a:lstStyle/>
          <a:p>
            <a:pPr>
              <a:lnSpc>
                <a:spcPct val="110000"/>
              </a:lnSpc>
              <a:spcBef>
                <a:spcPts val="1200"/>
              </a:spcBef>
              <a:buNone/>
            </a:pPr>
            <a:endParaRPr lang="is-IS" sz="2400" b="1" dirty="0" smtClean="0"/>
          </a:p>
          <a:p>
            <a:pPr>
              <a:buNone/>
            </a:pPr>
            <a:r>
              <a:rPr lang="en-GB" sz="3100" b="1" dirty="0" smtClean="0">
                <a:latin typeface="+mn-lt"/>
              </a:rPr>
              <a:t>Three grand challenges for teacher education</a:t>
            </a:r>
            <a:endParaRPr lang="is-IS" sz="3100" b="1" dirty="0" smtClean="0">
              <a:latin typeface="+mn-lt"/>
            </a:endParaRPr>
          </a:p>
          <a:p>
            <a:pPr lvl="0"/>
            <a:r>
              <a:rPr lang="en-GB" sz="2800" dirty="0" smtClean="0">
                <a:latin typeface="+mn-lt"/>
              </a:rPr>
              <a:t>We should concern ourselves with the aims of education, what they are and how they may change. Only thus can we determine who should have the task of educating our teachers and what is their task or mission.</a:t>
            </a:r>
            <a:endParaRPr lang="is-IS" sz="2800" dirty="0" smtClean="0">
              <a:latin typeface="+mn-lt"/>
            </a:endParaRPr>
          </a:p>
          <a:p>
            <a:pPr lvl="0"/>
            <a:r>
              <a:rPr lang="en-GB" sz="2800" dirty="0" smtClean="0">
                <a:latin typeface="+mn-lt"/>
              </a:rPr>
              <a:t>We must move the focus of the debate and the system of teacher education, from pre-service to in-service, where the latter is gradually allowed to subsume the former.</a:t>
            </a:r>
            <a:endParaRPr lang="is-IS" sz="2800" dirty="0" smtClean="0">
              <a:latin typeface="+mn-lt"/>
            </a:endParaRPr>
          </a:p>
          <a:p>
            <a:pPr lvl="0"/>
            <a:r>
              <a:rPr lang="en-GB" sz="2800" dirty="0" smtClean="0">
                <a:latin typeface="+mn-lt"/>
              </a:rPr>
              <a:t>The culture of deliberate, informed and creative development must characterise our schools and thus our endeavours.</a:t>
            </a:r>
            <a:endParaRPr lang="is-IS" sz="2800" dirty="0" smtClean="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System</a:t>
            </a:r>
            <a:br>
              <a:rPr lang="en-GB" sz="3600" dirty="0" smtClean="0">
                <a:latin typeface="+mj-lt"/>
              </a:rPr>
            </a:br>
            <a:r>
              <a:rPr lang="en-GB" sz="2400" dirty="0" smtClean="0">
                <a:latin typeface="+mj-lt"/>
              </a:rPr>
              <a:t>Teacher Education</a:t>
            </a:r>
            <a:endParaRPr lang="is-IS" sz="3600" b="0" dirty="0" smtClean="0">
              <a:latin typeface="+mj-lt"/>
            </a:endParaRPr>
          </a:p>
        </p:txBody>
      </p:sp>
      <p:sp>
        <p:nvSpPr>
          <p:cNvPr id="3" name="Content Placeholder 2"/>
          <p:cNvSpPr>
            <a:spLocks noGrp="1"/>
          </p:cNvSpPr>
          <p:nvPr>
            <p:ph idx="1"/>
          </p:nvPr>
        </p:nvSpPr>
        <p:spPr>
          <a:xfrm>
            <a:off x="192191" y="1936206"/>
            <a:ext cx="9985273" cy="4968549"/>
          </a:xfrm>
        </p:spPr>
        <p:txBody>
          <a:bodyPr>
            <a:normAutofit lnSpcReduction="10000"/>
          </a:bodyPr>
          <a:lstStyle/>
          <a:p>
            <a:pPr>
              <a:buNone/>
            </a:pPr>
            <a:endParaRPr lang="is-IS" sz="2400" b="1" dirty="0" smtClean="0">
              <a:latin typeface="+mn-lt"/>
            </a:endParaRPr>
          </a:p>
          <a:p>
            <a:pPr>
              <a:buNone/>
            </a:pPr>
            <a:r>
              <a:rPr lang="en-GB" sz="2400" b="1" dirty="0" smtClean="0">
                <a:latin typeface="+mn-lt"/>
              </a:rPr>
              <a:t>	Where and When? Professional development of teachers should be moved to the centre stage – the identity and the role of the teacher educator in this process must be elaborated respecting this new context.</a:t>
            </a:r>
            <a:endParaRPr lang="is-IS" sz="2400" b="1" dirty="0" smtClean="0">
              <a:latin typeface="+mn-lt"/>
            </a:endParaRPr>
          </a:p>
          <a:p>
            <a:pPr>
              <a:buNone/>
            </a:pPr>
            <a:r>
              <a:rPr lang="en-GB" sz="2400" b="1" dirty="0" smtClean="0">
                <a:latin typeface="+mn-lt"/>
              </a:rPr>
              <a:t>	</a:t>
            </a:r>
          </a:p>
          <a:p>
            <a:pPr>
              <a:buNone/>
            </a:pPr>
            <a:r>
              <a:rPr lang="en-GB" sz="2400" b="1" dirty="0" smtClean="0">
                <a:latin typeface="+mn-lt"/>
              </a:rPr>
              <a:t>	There is a serious rift and fragmentation between pre-service and in-service</a:t>
            </a:r>
            <a:endParaRPr lang="is-IS" sz="2400" b="1" dirty="0" smtClean="0">
              <a:latin typeface="+mn-lt"/>
            </a:endParaRPr>
          </a:p>
          <a:p>
            <a:pPr>
              <a:buNone/>
            </a:pPr>
            <a:r>
              <a:rPr lang="en-GB" sz="2400" dirty="0" smtClean="0">
                <a:latin typeface="+mn-lt"/>
              </a:rPr>
              <a:t>	Are pre-service and in-service professional development totally different in kind; do they belong to different worlds? No, they should be on a continuum. This invites the question to what extent school personnel, mentors and experienced colleagues should be regarded as teacher educators? And vice versa, what should be the role played by traditional academic staff in school and staff development?</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l"/>
            <a:r>
              <a:rPr lang="en-GB" sz="2800" b="0" dirty="0" smtClean="0">
                <a:latin typeface="+mj-lt"/>
                <a:cs typeface="Arial" charset="0"/>
              </a:rPr>
              <a:t>Why Professional development should take the central stage</a:t>
            </a:r>
          </a:p>
        </p:txBody>
      </p:sp>
      <p:sp>
        <p:nvSpPr>
          <p:cNvPr id="4099" name="Content Placeholder 2"/>
          <p:cNvSpPr>
            <a:spLocks noGrp="1"/>
          </p:cNvSpPr>
          <p:nvPr>
            <p:ph idx="1"/>
          </p:nvPr>
        </p:nvSpPr>
        <p:spPr/>
        <p:txBody>
          <a:bodyPr/>
          <a:lstStyle/>
          <a:p>
            <a:pPr marL="0" indent="0">
              <a:buNone/>
            </a:pPr>
            <a:r>
              <a:rPr lang="en-GB" sz="2400" dirty="0" smtClean="0">
                <a:cs typeface="Arial" charset="0"/>
              </a:rPr>
              <a:t>Three arguments may be presented, each one would suffice on its own as an argument for change, but all of them should be included in a holistic framework for change. These are </a:t>
            </a: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31</a:t>
            </a:fld>
            <a:endParaRPr lang="en-US" smtClean="0"/>
          </a:p>
        </p:txBody>
      </p:sp>
      <p:pic>
        <p:nvPicPr>
          <p:cNvPr id="6" name="Picture 3"/>
          <p:cNvPicPr>
            <a:picLocks noChangeAspect="1" noChangeArrowheads="1"/>
          </p:cNvPicPr>
          <p:nvPr/>
        </p:nvPicPr>
        <p:blipFill>
          <a:blip r:embed="rId2" cstate="print"/>
          <a:srcRect/>
          <a:stretch>
            <a:fillRect/>
          </a:stretch>
        </p:blipFill>
        <p:spPr bwMode="auto">
          <a:xfrm>
            <a:off x="552227" y="4024436"/>
            <a:ext cx="2775600" cy="127440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3720579" y="4672508"/>
            <a:ext cx="2775600" cy="1274400"/>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6816923" y="5320580"/>
            <a:ext cx="2775600" cy="1274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32</a:t>
            </a:fld>
            <a:endParaRPr lang="en-US" smtClean="0"/>
          </a:p>
        </p:txBody>
      </p:sp>
      <p:pic>
        <p:nvPicPr>
          <p:cNvPr id="28675" name="Picture 3"/>
          <p:cNvPicPr>
            <a:picLocks noChangeAspect="1" noChangeArrowheads="1"/>
          </p:cNvPicPr>
          <p:nvPr/>
        </p:nvPicPr>
        <p:blipFill>
          <a:blip r:embed="rId2" cstate="print"/>
          <a:srcRect/>
          <a:stretch>
            <a:fillRect/>
          </a:stretch>
        </p:blipFill>
        <p:spPr bwMode="auto">
          <a:xfrm>
            <a:off x="552227" y="1360139"/>
            <a:ext cx="2775600" cy="127440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3" cstate="print"/>
          <a:srcRect/>
          <a:stretch>
            <a:fillRect/>
          </a:stretch>
        </p:blipFill>
        <p:spPr bwMode="auto">
          <a:xfrm>
            <a:off x="912268" y="3304356"/>
            <a:ext cx="9028800" cy="18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33</a:t>
            </a:fld>
            <a:endParaRPr lang="en-US" smtClean="0"/>
          </a:p>
        </p:txBody>
      </p:sp>
      <p:pic>
        <p:nvPicPr>
          <p:cNvPr id="29698" name="Picture 2"/>
          <p:cNvPicPr>
            <a:picLocks noChangeAspect="1" noChangeArrowheads="1"/>
          </p:cNvPicPr>
          <p:nvPr/>
        </p:nvPicPr>
        <p:blipFill>
          <a:blip r:embed="rId2" cstate="print"/>
          <a:srcRect/>
          <a:stretch>
            <a:fillRect/>
          </a:stretch>
        </p:blipFill>
        <p:spPr bwMode="auto">
          <a:xfrm>
            <a:off x="552227" y="1360140"/>
            <a:ext cx="2775600" cy="127440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3" cstate="print"/>
          <a:srcRect/>
          <a:stretch>
            <a:fillRect/>
          </a:stretch>
        </p:blipFill>
        <p:spPr bwMode="auto">
          <a:xfrm>
            <a:off x="840260" y="3304356"/>
            <a:ext cx="9028800" cy="18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34</a:t>
            </a:fld>
            <a:endParaRPr lang="en-US" smtClean="0"/>
          </a:p>
        </p:txBody>
      </p:sp>
      <p:pic>
        <p:nvPicPr>
          <p:cNvPr id="30723" name="Picture 3"/>
          <p:cNvPicPr>
            <a:picLocks noChangeAspect="1" noChangeArrowheads="1"/>
          </p:cNvPicPr>
          <p:nvPr/>
        </p:nvPicPr>
        <p:blipFill>
          <a:blip r:embed="rId2" cstate="print"/>
          <a:srcRect/>
          <a:stretch>
            <a:fillRect/>
          </a:stretch>
        </p:blipFill>
        <p:spPr bwMode="auto">
          <a:xfrm>
            <a:off x="552227" y="1360140"/>
            <a:ext cx="2775600" cy="1274400"/>
          </a:xfrm>
          <a:prstGeom prst="rect">
            <a:avLst/>
          </a:prstGeom>
          <a:noFill/>
          <a:ln w="9525">
            <a:noFill/>
            <a:miter lim="800000"/>
            <a:headEnd/>
            <a:tailEnd/>
          </a:ln>
          <a:effectLst/>
        </p:spPr>
      </p:pic>
      <p:pic>
        <p:nvPicPr>
          <p:cNvPr id="30724" name="Picture 4"/>
          <p:cNvPicPr>
            <a:picLocks noChangeAspect="1" noChangeArrowheads="1"/>
          </p:cNvPicPr>
          <p:nvPr/>
        </p:nvPicPr>
        <p:blipFill>
          <a:blip r:embed="rId3" cstate="print"/>
          <a:srcRect/>
          <a:stretch>
            <a:fillRect/>
          </a:stretch>
        </p:blipFill>
        <p:spPr bwMode="auto">
          <a:xfrm>
            <a:off x="840260" y="3232348"/>
            <a:ext cx="9028800" cy="18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35</a:t>
            </a:fld>
            <a:endParaRPr lang="en-US" smtClean="0"/>
          </a:p>
        </p:txBody>
      </p:sp>
      <p:pic>
        <p:nvPicPr>
          <p:cNvPr id="33795" name="Picture 3"/>
          <p:cNvPicPr>
            <a:picLocks noChangeAspect="1" noChangeArrowheads="1"/>
          </p:cNvPicPr>
          <p:nvPr/>
        </p:nvPicPr>
        <p:blipFill>
          <a:blip r:embed="rId2" cstate="print"/>
          <a:srcRect/>
          <a:stretch>
            <a:fillRect/>
          </a:stretch>
        </p:blipFill>
        <p:spPr bwMode="auto">
          <a:xfrm>
            <a:off x="1632347" y="1000100"/>
            <a:ext cx="6948000" cy="5886000"/>
          </a:xfrm>
          <a:prstGeom prst="rect">
            <a:avLst/>
          </a:prstGeom>
          <a:noFill/>
          <a:ln w="9525">
            <a:noFill/>
            <a:miter lim="800000"/>
            <a:headEnd/>
            <a:tailEnd/>
          </a:ln>
          <a:effectLst/>
        </p:spPr>
      </p:pic>
      <p:sp>
        <p:nvSpPr>
          <p:cNvPr id="8" name="Sporaskja 7"/>
          <p:cNvSpPr/>
          <p:nvPr/>
        </p:nvSpPr>
        <p:spPr>
          <a:xfrm>
            <a:off x="2712468" y="5104556"/>
            <a:ext cx="648072" cy="648072"/>
          </a:xfrm>
          <a:prstGeom prst="ellipse">
            <a:avLst/>
          </a:prstGeom>
          <a:solidFill>
            <a:srgbClr val="007A37">
              <a:alpha val="60000"/>
            </a:srgbClr>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endParaRPr lang="is-IS"/>
          </a:p>
        </p:txBody>
      </p:sp>
      <p:sp>
        <p:nvSpPr>
          <p:cNvPr id="9" name="Sporaskja 8"/>
          <p:cNvSpPr/>
          <p:nvPr/>
        </p:nvSpPr>
        <p:spPr>
          <a:xfrm>
            <a:off x="1992388" y="1144117"/>
            <a:ext cx="5832648" cy="5328592"/>
          </a:xfrm>
          <a:prstGeom prst="ellipse">
            <a:avLst/>
          </a:prstGeom>
          <a:solidFill>
            <a:srgbClr val="D14811">
              <a:alpha val="72000"/>
            </a:srgbClr>
          </a:solidFill>
          <a:ln>
            <a:solidFill>
              <a:srgbClr val="D14811"/>
            </a:solidFill>
          </a:ln>
        </p:spPr>
        <p:style>
          <a:lnRef idx="2">
            <a:schemeClr val="accent1">
              <a:shade val="50000"/>
            </a:schemeClr>
          </a:lnRef>
          <a:fillRef idx="1">
            <a:schemeClr val="accent1"/>
          </a:fillRef>
          <a:effectRef idx="0">
            <a:schemeClr val="accent1"/>
          </a:effectRef>
          <a:fontRef idx="minor">
            <a:schemeClr val="lt1"/>
          </a:fontRef>
        </p:style>
        <p:txBody>
          <a:bodyPr lIns="91432" tIns="45715" rIns="91432" bIns="45715" rtlCol="0" anchor="ctr"/>
          <a:lstStyle/>
          <a:p>
            <a:pPr algn="ctr"/>
            <a:endParaRPr lang="is-I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System</a:t>
            </a:r>
            <a:br>
              <a:rPr lang="en-GB" sz="3600" dirty="0" smtClean="0">
                <a:latin typeface="+mj-lt"/>
              </a:rPr>
            </a:br>
            <a:r>
              <a:rPr lang="en-GB" sz="2400" dirty="0" smtClean="0">
                <a:latin typeface="+mj-lt"/>
              </a:rPr>
              <a:t> Institutions of Teacher Education</a:t>
            </a:r>
            <a:endParaRPr lang="is-IS" sz="3600" b="0" dirty="0" smtClean="0">
              <a:latin typeface="+mj-lt"/>
            </a:endParaRPr>
          </a:p>
        </p:txBody>
      </p:sp>
      <p:sp>
        <p:nvSpPr>
          <p:cNvPr id="3" name="Content Placeholder 2"/>
          <p:cNvSpPr>
            <a:spLocks noGrp="1"/>
          </p:cNvSpPr>
          <p:nvPr>
            <p:ph idx="1"/>
          </p:nvPr>
        </p:nvSpPr>
        <p:spPr>
          <a:xfrm>
            <a:off x="192191" y="1936206"/>
            <a:ext cx="9649069" cy="4968549"/>
          </a:xfrm>
        </p:spPr>
        <p:txBody>
          <a:bodyPr>
            <a:normAutofit/>
          </a:bodyPr>
          <a:lstStyle/>
          <a:p>
            <a:pPr>
              <a:buNone/>
            </a:pPr>
            <a:endParaRPr lang="is-IS" sz="2400" b="1" dirty="0" smtClean="0">
              <a:latin typeface="+mn-lt"/>
            </a:endParaRPr>
          </a:p>
          <a:p>
            <a:pPr>
              <a:buNone/>
            </a:pPr>
            <a:r>
              <a:rPr lang="en-GB" sz="2400" b="1" dirty="0" smtClean="0">
                <a:latin typeface="+mn-lt"/>
              </a:rPr>
              <a:t>	There are important institutional consequences of the view presented here.</a:t>
            </a:r>
            <a:endParaRPr lang="is-IS" sz="2400" b="1" dirty="0" smtClean="0">
              <a:latin typeface="+mn-lt"/>
            </a:endParaRPr>
          </a:p>
          <a:p>
            <a:pPr>
              <a:buNone/>
            </a:pPr>
            <a:r>
              <a:rPr lang="is-IS" sz="2400" b="1" dirty="0" smtClean="0">
                <a:latin typeface="+mn-lt"/>
              </a:rPr>
              <a:t>	</a:t>
            </a:r>
          </a:p>
          <a:p>
            <a:pPr>
              <a:buNone/>
            </a:pPr>
            <a:r>
              <a:rPr lang="is-IS" sz="2400" b="1" dirty="0" smtClean="0">
                <a:latin typeface="+mn-lt"/>
              </a:rPr>
              <a:t>	</a:t>
            </a:r>
            <a:r>
              <a:rPr lang="en-GB" sz="2400" dirty="0" smtClean="0">
                <a:latin typeface="+mn-lt"/>
              </a:rPr>
              <a:t>The above discussion brings up issues related to who are the teacher educators and what should be their credentials and the institutional scaffolding – framework or backing for career long professional development. Then what should be the framework for the professional development of teacher educators, what should be the institutional involvement of teacher education institutions, where should the initiatives lie (e.g. for change) and the financial responsibilities for the task(s)?</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36</a:t>
            </a:fld>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64196" y="1055688"/>
            <a:ext cx="9577064" cy="880516"/>
          </a:xfrm>
        </p:spPr>
        <p:txBody>
          <a:bodyPr/>
          <a:lstStyle/>
          <a:p>
            <a:pPr marL="364929" indent="-364929"/>
            <a:r>
              <a:rPr lang="en-GB" sz="3600" dirty="0" smtClean="0">
                <a:latin typeface="+mj-lt"/>
              </a:rPr>
              <a:t>The System</a:t>
            </a:r>
            <a:br>
              <a:rPr lang="en-GB" sz="3600" dirty="0" smtClean="0">
                <a:latin typeface="+mj-lt"/>
              </a:rPr>
            </a:br>
            <a:r>
              <a:rPr lang="en-GB" sz="2400" dirty="0" smtClean="0">
                <a:latin typeface="+mj-lt"/>
              </a:rPr>
              <a:t> Institutions of Teacher Education</a:t>
            </a:r>
            <a:endParaRPr lang="is-IS" sz="3600" b="0" dirty="0" smtClean="0">
              <a:latin typeface="+mj-lt"/>
            </a:endParaRPr>
          </a:p>
        </p:txBody>
      </p:sp>
      <p:sp>
        <p:nvSpPr>
          <p:cNvPr id="3" name="Content Placeholder 2"/>
          <p:cNvSpPr>
            <a:spLocks noGrp="1"/>
          </p:cNvSpPr>
          <p:nvPr>
            <p:ph idx="1"/>
          </p:nvPr>
        </p:nvSpPr>
        <p:spPr>
          <a:xfrm>
            <a:off x="192191" y="1936206"/>
            <a:ext cx="9649069" cy="4968549"/>
          </a:xfrm>
        </p:spPr>
        <p:txBody>
          <a:bodyPr>
            <a:normAutofit fontScale="92500" lnSpcReduction="10000"/>
          </a:bodyPr>
          <a:lstStyle/>
          <a:p>
            <a:pPr>
              <a:buNone/>
            </a:pPr>
            <a:endParaRPr lang="is-IS" sz="2400" b="1" dirty="0" smtClean="0">
              <a:latin typeface="+mn-lt"/>
            </a:endParaRPr>
          </a:p>
          <a:p>
            <a:pPr>
              <a:buNone/>
            </a:pPr>
            <a:r>
              <a:rPr lang="en-GB" sz="2400" b="1" dirty="0" smtClean="0">
                <a:latin typeface="+mn-lt"/>
              </a:rPr>
              <a:t>	What should be the background (education) and professional development of teacher educators? And who should play the leading role? The institutes that are responsible for teacher education?</a:t>
            </a:r>
          </a:p>
          <a:p>
            <a:pPr>
              <a:buNone/>
            </a:pPr>
            <a:endParaRPr lang="is-IS" sz="2400" b="1" dirty="0" smtClean="0">
              <a:latin typeface="+mn-lt"/>
            </a:endParaRPr>
          </a:p>
          <a:p>
            <a:pPr>
              <a:buNone/>
            </a:pPr>
            <a:r>
              <a:rPr lang="en-GB" sz="2400" dirty="0" smtClean="0">
                <a:latin typeface="+mn-lt"/>
              </a:rPr>
              <a:t>	All the issues that have been brought up for teachers should be brought up for teacher educators, </a:t>
            </a:r>
            <a:r>
              <a:rPr lang="en-GB" sz="2400" i="1" dirty="0" smtClean="0">
                <a:latin typeface="+mn-lt"/>
              </a:rPr>
              <a:t>inter alia</a:t>
            </a:r>
            <a:r>
              <a:rPr lang="en-GB" sz="2400" dirty="0" smtClean="0">
                <a:latin typeface="+mn-lt"/>
              </a:rPr>
              <a:t> basic credentials and professional development. Should they be credentialed as teacher educators? If so, on the basis of which criteria and competencies should that be done? And who? To what extent should they, or perhaps some of them, be on top of the enormous volume of research on teaching and education but also the literature and discussion about a potential new era in teacher education and the implications of massive research and consultation within that particular arena. The problem alluded to is that in some systems no one is given the professional mission of moulding teacher education as a profession, responsible for professional development. </a:t>
            </a:r>
            <a:endParaRPr lang="is-IS" sz="24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1776363" y="712069"/>
            <a:ext cx="3024340" cy="936103"/>
          </a:xfrm>
        </p:spPr>
        <p:txBody>
          <a:bodyPr/>
          <a:lstStyle/>
          <a:p>
            <a:r>
              <a:rPr lang="en-US" sz="1400" b="0" dirty="0" smtClean="0">
                <a:solidFill>
                  <a:srgbClr val="666666"/>
                </a:solidFill>
                <a:latin typeface="+mn-lt"/>
                <a:hlinkClick r:id="rId2"/>
              </a:rPr>
              <a:t>Council of Europe Charter on Education for Democratic Citizenship and Human Rights Education</a:t>
            </a:r>
            <a:endParaRPr lang="en-GB" sz="1400" b="0" dirty="0">
              <a:solidFill>
                <a:srgbClr val="0070C0"/>
              </a:solidFill>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5" name="Skyggnunúmersstaðgengill 4"/>
          <p:cNvSpPr>
            <a:spLocks noGrp="1"/>
          </p:cNvSpPr>
          <p:nvPr>
            <p:ph type="sldNum" sz="quarter" idx="12"/>
          </p:nvPr>
        </p:nvSpPr>
        <p:spPr/>
        <p:txBody>
          <a:bodyPr/>
          <a:lstStyle/>
          <a:p>
            <a:pPr>
              <a:defRPr/>
            </a:pPr>
            <a:fld id="{CD37B114-7A5A-43A8-A456-5AB7E6AEFE35}" type="slidenum">
              <a:rPr lang="en-US" smtClean="0"/>
              <a:pPr>
                <a:defRPr/>
              </a:pPr>
              <a:t>38</a:t>
            </a:fld>
            <a:endParaRPr lang="en-US"/>
          </a:p>
        </p:txBody>
      </p:sp>
      <p:sp>
        <p:nvSpPr>
          <p:cNvPr id="11" name="Rétthyrningur 10"/>
          <p:cNvSpPr/>
          <p:nvPr/>
        </p:nvSpPr>
        <p:spPr>
          <a:xfrm>
            <a:off x="264195" y="5536604"/>
            <a:ext cx="5112568" cy="923295"/>
          </a:xfrm>
          <a:prstGeom prst="rect">
            <a:avLst/>
          </a:prstGeom>
        </p:spPr>
        <p:txBody>
          <a:bodyPr wrap="square" lIns="91406" tIns="45703" rIns="91406" bIns="45703">
            <a:spAutoFit/>
          </a:bodyPr>
          <a:lstStyle/>
          <a:p>
            <a:r>
              <a:rPr lang="en-US" dirty="0" smtClean="0">
                <a:latin typeface="+mn-lt"/>
                <a:hlinkClick r:id="rId3"/>
              </a:rPr>
              <a:t>2013: Teacher Quality </a:t>
            </a:r>
            <a:endParaRPr lang="en-US" dirty="0" smtClean="0">
              <a:latin typeface="+mn-lt"/>
            </a:endParaRPr>
          </a:p>
          <a:p>
            <a:r>
              <a:rPr lang="en-US" dirty="0" smtClean="0">
                <a:latin typeface="+mn-lt"/>
                <a:hlinkClick r:id="rId4"/>
              </a:rPr>
              <a:t>2012: Teaching and Leadership for the 21st Century </a:t>
            </a:r>
            <a:endParaRPr lang="en-US" dirty="0" smtClean="0">
              <a:latin typeface="+mn-lt"/>
            </a:endParaRPr>
          </a:p>
          <a:p>
            <a:r>
              <a:rPr lang="en-US" dirty="0" smtClean="0">
                <a:latin typeface="+mn-lt"/>
                <a:hlinkClick r:id="rId5"/>
              </a:rPr>
              <a:t>2011: Improving Teaching Quality Around the World </a:t>
            </a:r>
            <a:endParaRPr lang="en-US" dirty="0">
              <a:latin typeface="+mn-lt"/>
            </a:endParaRPr>
          </a:p>
        </p:txBody>
      </p:sp>
      <p:sp>
        <p:nvSpPr>
          <p:cNvPr id="13" name="Rétthyrningur 12"/>
          <p:cNvSpPr/>
          <p:nvPr/>
        </p:nvSpPr>
        <p:spPr>
          <a:xfrm>
            <a:off x="7248971" y="928092"/>
            <a:ext cx="2592288" cy="1323405"/>
          </a:xfrm>
          <a:prstGeom prst="rect">
            <a:avLst/>
          </a:prstGeom>
        </p:spPr>
        <p:txBody>
          <a:bodyPr wrap="square" lIns="91406" tIns="45703" rIns="91406" bIns="45703">
            <a:spAutoFit/>
          </a:bodyPr>
          <a:lstStyle/>
          <a:p>
            <a:r>
              <a:rPr lang="en-US" sz="1600" dirty="0" smtClean="0">
                <a:latin typeface="+mn-lt"/>
                <a:hlinkClick r:id="rId6"/>
              </a:rPr>
              <a:t>2011</a:t>
            </a:r>
          </a:p>
          <a:p>
            <a:r>
              <a:rPr lang="en-US" sz="1600" dirty="0" smtClean="0">
                <a:latin typeface="+mn-lt"/>
                <a:hlinkClick r:id="rId6"/>
              </a:rPr>
              <a:t>Building a High-Quality Teaching Profession</a:t>
            </a:r>
          </a:p>
          <a:p>
            <a:r>
              <a:rPr lang="en-US" sz="1600" i="1" dirty="0" smtClean="0">
                <a:latin typeface="+mn-lt"/>
                <a:hlinkClick r:id="rId6"/>
              </a:rPr>
              <a:t>Lessons from around the World </a:t>
            </a:r>
            <a:endParaRPr lang="en-US" sz="1600" i="1" dirty="0">
              <a:latin typeface="+mn-lt"/>
            </a:endParaRPr>
          </a:p>
        </p:txBody>
      </p:sp>
      <p:sp>
        <p:nvSpPr>
          <p:cNvPr id="15" name="Rétthyrningur 14"/>
          <p:cNvSpPr/>
          <p:nvPr/>
        </p:nvSpPr>
        <p:spPr>
          <a:xfrm>
            <a:off x="7176963" y="2368252"/>
            <a:ext cx="2664296" cy="1169517"/>
          </a:xfrm>
          <a:prstGeom prst="rect">
            <a:avLst/>
          </a:prstGeom>
        </p:spPr>
        <p:txBody>
          <a:bodyPr wrap="square" lIns="91406" tIns="45703" rIns="91406" bIns="45703">
            <a:spAutoFit/>
          </a:bodyPr>
          <a:lstStyle/>
          <a:p>
            <a:r>
              <a:rPr lang="en-US" sz="1400" dirty="0" smtClean="0">
                <a:latin typeface="+mn-lt"/>
                <a:hlinkClick r:id="rId7"/>
              </a:rPr>
              <a:t>2012</a:t>
            </a:r>
          </a:p>
          <a:p>
            <a:r>
              <a:rPr lang="en-US" sz="1400" dirty="0" smtClean="0">
                <a:latin typeface="+mn-lt"/>
                <a:hlinkClick r:id="rId7"/>
              </a:rPr>
              <a:t>Preparing Teachers and Developing School Leaders for the 21st Century </a:t>
            </a:r>
            <a:br>
              <a:rPr lang="en-US" sz="1400" dirty="0" smtClean="0">
                <a:latin typeface="+mn-lt"/>
                <a:hlinkClick r:id="rId7"/>
              </a:rPr>
            </a:br>
            <a:r>
              <a:rPr lang="en-US" sz="1400" dirty="0" smtClean="0">
                <a:latin typeface="+mn-lt"/>
                <a:hlinkClick r:id="rId7"/>
              </a:rPr>
              <a:t>Lessons from around the World</a:t>
            </a:r>
            <a:endParaRPr lang="en-US" sz="1400" i="1" dirty="0">
              <a:latin typeface="+mn-lt"/>
            </a:endParaRPr>
          </a:p>
        </p:txBody>
      </p:sp>
      <p:sp>
        <p:nvSpPr>
          <p:cNvPr id="16" name="Rétthyrningur 15"/>
          <p:cNvSpPr/>
          <p:nvPr/>
        </p:nvSpPr>
        <p:spPr>
          <a:xfrm>
            <a:off x="7176963" y="3952429"/>
            <a:ext cx="2399952" cy="1323405"/>
          </a:xfrm>
          <a:prstGeom prst="rect">
            <a:avLst/>
          </a:prstGeom>
        </p:spPr>
        <p:txBody>
          <a:bodyPr wrap="square" lIns="91406" tIns="45703" rIns="91406" bIns="45703">
            <a:spAutoFit/>
          </a:bodyPr>
          <a:lstStyle/>
          <a:p>
            <a:r>
              <a:rPr lang="en-US" sz="1600" dirty="0" smtClean="0">
                <a:latin typeface="+mn-lt"/>
                <a:hlinkClick r:id="rId8"/>
              </a:rPr>
              <a:t>2013 </a:t>
            </a:r>
          </a:p>
          <a:p>
            <a:r>
              <a:rPr lang="en-US" sz="1600" dirty="0" smtClean="0">
                <a:latin typeface="+mn-lt"/>
                <a:hlinkClick r:id="rId8"/>
              </a:rPr>
              <a:t>Teachers for the 21st Century</a:t>
            </a:r>
          </a:p>
          <a:p>
            <a:r>
              <a:rPr lang="en-US" sz="1600" i="1" dirty="0" smtClean="0">
                <a:latin typeface="+mn-lt"/>
                <a:hlinkClick r:id="rId8"/>
              </a:rPr>
              <a:t>Using Evaluation to Improve Teaching</a:t>
            </a:r>
            <a:endParaRPr lang="en-US" sz="1600" i="1" dirty="0">
              <a:latin typeface="+mn-lt"/>
            </a:endParaRPr>
          </a:p>
        </p:txBody>
      </p:sp>
      <p:sp>
        <p:nvSpPr>
          <p:cNvPr id="19" name="Rétthyrningur 18"/>
          <p:cNvSpPr/>
          <p:nvPr/>
        </p:nvSpPr>
        <p:spPr>
          <a:xfrm>
            <a:off x="7176963" y="5824637"/>
            <a:ext cx="2471960" cy="1200294"/>
          </a:xfrm>
          <a:prstGeom prst="rect">
            <a:avLst/>
          </a:prstGeom>
        </p:spPr>
        <p:txBody>
          <a:bodyPr wrap="square" lIns="91406" tIns="45703" rIns="91406" bIns="45703">
            <a:spAutoFit/>
          </a:bodyPr>
          <a:lstStyle/>
          <a:p>
            <a:r>
              <a:rPr lang="en-US" dirty="0" err="1" smtClean="0"/>
              <a:t>MacBeath</a:t>
            </a:r>
            <a:r>
              <a:rPr lang="en-US" dirty="0" smtClean="0"/>
              <a:t>, John (2012)  </a:t>
            </a:r>
            <a:r>
              <a:rPr lang="en-US" i="1" u="sng" dirty="0" smtClean="0">
                <a:hlinkClick r:id="rId9"/>
              </a:rPr>
              <a:t>The Future of the Teaching Profession</a:t>
            </a:r>
            <a:r>
              <a:rPr lang="en-US" dirty="0" smtClean="0"/>
              <a:t>, 2012. </a:t>
            </a:r>
            <a:endParaRPr lang="en-US" i="1" dirty="0"/>
          </a:p>
        </p:txBody>
      </p:sp>
      <p:sp>
        <p:nvSpPr>
          <p:cNvPr id="20" name="Rétthyrningur 19"/>
          <p:cNvSpPr/>
          <p:nvPr/>
        </p:nvSpPr>
        <p:spPr>
          <a:xfrm>
            <a:off x="264195" y="4672508"/>
            <a:ext cx="5086350" cy="830997"/>
          </a:xfrm>
          <a:prstGeom prst="rect">
            <a:avLst/>
          </a:prstGeom>
        </p:spPr>
        <p:txBody>
          <a:bodyPr>
            <a:spAutoFit/>
          </a:bodyPr>
          <a:lstStyle/>
          <a:p>
            <a:r>
              <a:rPr lang="en-US" sz="1600" dirty="0" smtClean="0">
                <a:solidFill>
                  <a:srgbClr val="333333"/>
                </a:solidFill>
                <a:latin typeface="+mn-lt"/>
                <a:hlinkClick r:id="rId10"/>
              </a:rPr>
              <a:t>International Summit on the Teaching Profession</a:t>
            </a:r>
            <a:endParaRPr lang="en-US" sz="1600" b="0" i="0" dirty="0" smtClean="0">
              <a:solidFill>
                <a:srgbClr val="333333"/>
              </a:solidFill>
              <a:latin typeface="+mn-lt"/>
            </a:endParaRPr>
          </a:p>
          <a:p>
            <a:r>
              <a:rPr lang="en-US" sz="1600" dirty="0" err="1" smtClean="0">
                <a:solidFill>
                  <a:srgbClr val="333333"/>
                </a:solidFill>
                <a:latin typeface="+mn-lt"/>
              </a:rPr>
              <a:t>Organised</a:t>
            </a:r>
            <a:r>
              <a:rPr lang="en-US" sz="1600" dirty="0" smtClean="0">
                <a:solidFill>
                  <a:srgbClr val="333333"/>
                </a:solidFill>
                <a:latin typeface="+mn-lt"/>
              </a:rPr>
              <a:t> by, inter alia </a:t>
            </a:r>
            <a:r>
              <a:rPr lang="en-US" sz="1600" dirty="0" smtClean="0">
                <a:latin typeface="+mn-lt"/>
              </a:rPr>
              <a:t>OECD, and Education International (the global federation of teachers' unions)</a:t>
            </a:r>
            <a:endParaRPr lang="en-US" sz="1600" b="0" i="0" dirty="0">
              <a:solidFill>
                <a:srgbClr val="333333"/>
              </a:solidFill>
              <a:latin typeface="+mn-lt"/>
            </a:endParaRPr>
          </a:p>
        </p:txBody>
      </p:sp>
      <p:pic>
        <p:nvPicPr>
          <p:cNvPr id="3" name="Picture 2" descr="Teachers for the 21st Century"/>
          <p:cNvPicPr>
            <a:picLocks noChangeAspect="1" noChangeArrowheads="1"/>
          </p:cNvPicPr>
          <p:nvPr/>
        </p:nvPicPr>
        <p:blipFill>
          <a:blip r:embed="rId11" cstate="print"/>
          <a:srcRect/>
          <a:stretch>
            <a:fillRect/>
          </a:stretch>
        </p:blipFill>
        <p:spPr bwMode="auto">
          <a:xfrm>
            <a:off x="5736803" y="3880420"/>
            <a:ext cx="1244600" cy="1663701"/>
          </a:xfrm>
          <a:prstGeom prst="rect">
            <a:avLst/>
          </a:prstGeom>
          <a:noFill/>
        </p:spPr>
      </p:pic>
      <p:pic>
        <p:nvPicPr>
          <p:cNvPr id="6" name="Picture 4" descr="http://images2.ehaus2.co.uk/oecd/images/100/982012021m.jpg"/>
          <p:cNvPicPr>
            <a:picLocks noChangeAspect="1" noChangeArrowheads="1"/>
          </p:cNvPicPr>
          <p:nvPr/>
        </p:nvPicPr>
        <p:blipFill>
          <a:blip r:embed="rId12" cstate="print"/>
          <a:srcRect/>
          <a:stretch>
            <a:fillRect/>
          </a:stretch>
        </p:blipFill>
        <p:spPr bwMode="auto">
          <a:xfrm>
            <a:off x="5736803" y="2152228"/>
            <a:ext cx="1270000" cy="1689101"/>
          </a:xfrm>
          <a:prstGeom prst="rect">
            <a:avLst/>
          </a:prstGeom>
          <a:noFill/>
        </p:spPr>
      </p:pic>
      <p:pic>
        <p:nvPicPr>
          <p:cNvPr id="8" name="Picture 6" descr="Building a High-Quality Teaching Profession"/>
          <p:cNvPicPr>
            <a:picLocks noChangeAspect="1" noChangeArrowheads="1"/>
          </p:cNvPicPr>
          <p:nvPr/>
        </p:nvPicPr>
        <p:blipFill>
          <a:blip r:embed="rId13" cstate="print"/>
          <a:srcRect/>
          <a:stretch>
            <a:fillRect/>
          </a:stretch>
        </p:blipFill>
        <p:spPr bwMode="auto">
          <a:xfrm>
            <a:off x="5808811" y="568052"/>
            <a:ext cx="1244600" cy="1663701"/>
          </a:xfrm>
          <a:prstGeom prst="rect">
            <a:avLst/>
          </a:prstGeom>
          <a:noFill/>
        </p:spPr>
      </p:pic>
      <p:pic>
        <p:nvPicPr>
          <p:cNvPr id="10" name="Picture 8"/>
          <p:cNvPicPr>
            <a:picLocks noChangeAspect="1" noChangeArrowheads="1"/>
          </p:cNvPicPr>
          <p:nvPr/>
        </p:nvPicPr>
        <p:blipFill>
          <a:blip r:embed="rId14" cstate="print"/>
          <a:srcRect/>
          <a:stretch>
            <a:fillRect/>
          </a:stretch>
        </p:blipFill>
        <p:spPr bwMode="auto">
          <a:xfrm>
            <a:off x="5736803" y="5464596"/>
            <a:ext cx="1288542" cy="1847755"/>
          </a:xfrm>
          <a:prstGeom prst="rect">
            <a:avLst/>
          </a:prstGeom>
          <a:noFill/>
          <a:ln w="9525">
            <a:noFill/>
            <a:miter lim="800000"/>
            <a:headEnd/>
            <a:tailEnd/>
          </a:ln>
        </p:spPr>
      </p:pic>
      <p:pic>
        <p:nvPicPr>
          <p:cNvPr id="12" name="Picture 10" descr="http://www.coe.int/t/dg4/education/edc/images/COE_charter.jpg"/>
          <p:cNvPicPr>
            <a:picLocks noChangeAspect="1" noChangeArrowheads="1"/>
          </p:cNvPicPr>
          <p:nvPr/>
        </p:nvPicPr>
        <p:blipFill>
          <a:blip r:embed="rId15" cstate="print"/>
          <a:srcRect/>
          <a:stretch>
            <a:fillRect/>
          </a:stretch>
        </p:blipFill>
        <p:spPr bwMode="auto">
          <a:xfrm>
            <a:off x="192187" y="928092"/>
            <a:ext cx="1397000" cy="2095501"/>
          </a:xfrm>
          <a:prstGeom prst="rect">
            <a:avLst/>
          </a:prstGeom>
          <a:noFill/>
        </p:spPr>
      </p:pic>
      <p:pic>
        <p:nvPicPr>
          <p:cNvPr id="14" name="Picture 12" descr="Doboj view"/>
          <p:cNvPicPr>
            <a:picLocks noChangeAspect="1" noChangeArrowheads="1"/>
          </p:cNvPicPr>
          <p:nvPr/>
        </p:nvPicPr>
        <p:blipFill>
          <a:blip r:embed="rId16" cstate="print"/>
          <a:srcRect/>
          <a:stretch>
            <a:fillRect/>
          </a:stretch>
        </p:blipFill>
        <p:spPr bwMode="auto">
          <a:xfrm>
            <a:off x="2784475" y="3088332"/>
            <a:ext cx="2160239" cy="1368152"/>
          </a:xfrm>
          <a:prstGeom prst="rect">
            <a:avLst/>
          </a:prstGeom>
          <a:noFill/>
        </p:spPr>
      </p:pic>
      <p:sp>
        <p:nvSpPr>
          <p:cNvPr id="27" name="Titill 1"/>
          <p:cNvSpPr txBox="1">
            <a:spLocks/>
          </p:cNvSpPr>
          <p:nvPr/>
        </p:nvSpPr>
        <p:spPr bwMode="auto">
          <a:xfrm>
            <a:off x="336203" y="3736404"/>
            <a:ext cx="2376264" cy="72008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lgn="ctr" defTabSz="450608" eaLnBrk="0" hangingPunct="0"/>
            <a:r>
              <a:rPr lang="en-US" b="1" dirty="0" smtClean="0">
                <a:latin typeface="+mn-lt"/>
                <a:hlinkClick r:id="rId17"/>
              </a:rPr>
              <a:t>A teachers’ manifesto for the 21st century</a:t>
            </a:r>
            <a:endParaRPr kumimoji="0" lang="en-GB" sz="2400" b="0" i="0" u="none" strike="noStrike" kern="0" cap="none" spc="0" normalizeH="0" baseline="0" noProof="0" dirty="0">
              <a:ln>
                <a:noFill/>
              </a:ln>
              <a:solidFill>
                <a:srgbClr val="0070C0"/>
              </a:solidFill>
              <a:effectLst/>
              <a:uLnTx/>
              <a:uFillTx/>
              <a:latin typeface="+mn-lt"/>
              <a:ea typeface="Arial" charset="0"/>
              <a:cs typeface="Arial" pitchFamily="34" charset="0"/>
            </a:endParaRPr>
          </a:p>
        </p:txBody>
      </p:sp>
      <p:pic>
        <p:nvPicPr>
          <p:cNvPr id="17" name="Picture 14" descr="Front Cover"/>
          <p:cNvPicPr>
            <a:picLocks noChangeAspect="1" noChangeArrowheads="1"/>
          </p:cNvPicPr>
          <p:nvPr/>
        </p:nvPicPr>
        <p:blipFill>
          <a:blip r:embed="rId18" cstate="print"/>
          <a:srcRect/>
          <a:stretch>
            <a:fillRect/>
          </a:stretch>
        </p:blipFill>
        <p:spPr bwMode="auto">
          <a:xfrm>
            <a:off x="2064395" y="1720180"/>
            <a:ext cx="807720" cy="1219200"/>
          </a:xfrm>
          <a:prstGeom prst="rect">
            <a:avLst/>
          </a:prstGeom>
          <a:noFill/>
        </p:spPr>
      </p:pic>
      <p:sp>
        <p:nvSpPr>
          <p:cNvPr id="29" name="Titill 1"/>
          <p:cNvSpPr txBox="1">
            <a:spLocks/>
          </p:cNvSpPr>
          <p:nvPr/>
        </p:nvSpPr>
        <p:spPr bwMode="auto">
          <a:xfrm>
            <a:off x="3000499" y="2008212"/>
            <a:ext cx="2448272" cy="936103"/>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lgn="ctr" defTabSz="450608" eaLnBrk="0" hangingPunct="0"/>
            <a:r>
              <a:rPr lang="en-US" sz="1400" kern="0" dirty="0" smtClean="0">
                <a:solidFill>
                  <a:srgbClr val="666666"/>
                </a:solidFill>
                <a:latin typeface="+mn-lt"/>
                <a:ea typeface="Arial" charset="0"/>
                <a:cs typeface="Arial" pitchFamily="34" charset="0"/>
                <a:hlinkClick r:id="rId19"/>
              </a:rPr>
              <a:t>Teacher education for change: The theory behind the Council of Europe Pestalozzi </a:t>
            </a:r>
            <a:r>
              <a:rPr lang="en-US" sz="1400" kern="0" dirty="0" err="1" smtClean="0">
                <a:solidFill>
                  <a:srgbClr val="666666"/>
                </a:solidFill>
                <a:latin typeface="+mn-lt"/>
                <a:ea typeface="Arial" charset="0"/>
                <a:cs typeface="Arial" pitchFamily="34" charset="0"/>
                <a:hlinkClick r:id="rId19"/>
              </a:rPr>
              <a:t>Programme</a:t>
            </a:r>
            <a:endParaRPr kumimoji="0" lang="en-GB" sz="1400" b="0" i="0" u="none" strike="noStrike" kern="0" cap="none" spc="0" normalizeH="0" baseline="0" noProof="0" dirty="0">
              <a:ln>
                <a:noFill/>
              </a:ln>
              <a:solidFill>
                <a:srgbClr val="0070C0"/>
              </a:solidFill>
              <a:effectLst/>
              <a:uLnTx/>
              <a:uFillTx/>
              <a:latin typeface="+mj-lt"/>
              <a:ea typeface="Arial"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a:xfrm>
            <a:off x="506418" y="712069"/>
            <a:ext cx="4294285" cy="1440164"/>
          </a:xfrm>
        </p:spPr>
        <p:txBody>
          <a:bodyPr/>
          <a:lstStyle/>
          <a:p>
            <a:pPr algn="l"/>
            <a:r>
              <a:rPr lang="en-GB" sz="2400" b="0" dirty="0" smtClean="0">
                <a:solidFill>
                  <a:srgbClr val="0070C0"/>
                </a:solidFill>
                <a:latin typeface="+mj-lt"/>
              </a:rPr>
              <a:t>Massive documentation related the development of education</a:t>
            </a:r>
            <a:br>
              <a:rPr lang="en-GB" sz="2400" b="0" dirty="0" smtClean="0">
                <a:solidFill>
                  <a:srgbClr val="0070C0"/>
                </a:solidFill>
                <a:latin typeface="+mj-lt"/>
              </a:rPr>
            </a:br>
            <a:r>
              <a:rPr lang="en-GB" sz="2400" b="0" dirty="0" smtClean="0">
                <a:solidFill>
                  <a:srgbClr val="0070C0"/>
                </a:solidFill>
                <a:latin typeface="+mj-lt"/>
              </a:rPr>
              <a:t>Examples of OECD studies</a:t>
            </a:r>
            <a:endParaRPr lang="en-GB" sz="2400" b="0" dirty="0">
              <a:solidFill>
                <a:srgbClr val="0070C0"/>
              </a:solidFill>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5" name="Skyggnunúmersstaðgengill 4"/>
          <p:cNvSpPr>
            <a:spLocks noGrp="1"/>
          </p:cNvSpPr>
          <p:nvPr>
            <p:ph type="sldNum" sz="quarter" idx="12"/>
          </p:nvPr>
        </p:nvSpPr>
        <p:spPr/>
        <p:txBody>
          <a:bodyPr/>
          <a:lstStyle/>
          <a:p>
            <a:pPr>
              <a:defRPr/>
            </a:pPr>
            <a:fld id="{CD37B114-7A5A-43A8-A456-5AB7E6AEFE35}" type="slidenum">
              <a:rPr lang="en-US" smtClean="0"/>
              <a:pPr>
                <a:defRPr/>
              </a:pPr>
              <a:t>39</a:t>
            </a:fld>
            <a:endParaRPr lang="en-US"/>
          </a:p>
        </p:txBody>
      </p:sp>
      <p:pic>
        <p:nvPicPr>
          <p:cNvPr id="1026" name="Picture 2" descr="Against the Odds"/>
          <p:cNvPicPr>
            <a:picLocks noChangeAspect="1" noChangeArrowheads="1"/>
          </p:cNvPicPr>
          <p:nvPr/>
        </p:nvPicPr>
        <p:blipFill>
          <a:blip r:embed="rId2" cstate="print"/>
          <a:srcRect/>
          <a:stretch>
            <a:fillRect/>
          </a:stretch>
        </p:blipFill>
        <p:spPr bwMode="auto">
          <a:xfrm>
            <a:off x="480218" y="2296245"/>
            <a:ext cx="933451" cy="1323975"/>
          </a:xfrm>
          <a:prstGeom prst="rect">
            <a:avLst/>
          </a:prstGeom>
          <a:noFill/>
        </p:spPr>
      </p:pic>
      <p:sp>
        <p:nvSpPr>
          <p:cNvPr id="7" name="Rétthyrningur 6"/>
          <p:cNvSpPr/>
          <p:nvPr/>
        </p:nvSpPr>
        <p:spPr>
          <a:xfrm>
            <a:off x="1776364" y="2584276"/>
            <a:ext cx="2304256" cy="1200294"/>
          </a:xfrm>
          <a:prstGeom prst="rect">
            <a:avLst/>
          </a:prstGeom>
        </p:spPr>
        <p:txBody>
          <a:bodyPr wrap="square" lIns="91406" tIns="45703" rIns="91406" bIns="45703">
            <a:spAutoFit/>
          </a:bodyPr>
          <a:lstStyle/>
          <a:p>
            <a:r>
              <a:rPr lang="en-US" dirty="0" smtClean="0">
                <a:latin typeface="+mn-lt"/>
              </a:rPr>
              <a:t>Against the Odds</a:t>
            </a:r>
          </a:p>
          <a:p>
            <a:r>
              <a:rPr lang="en-US" i="1" dirty="0" smtClean="0">
                <a:latin typeface="+mn-lt"/>
              </a:rPr>
              <a:t>Disadvantaged Students Who Succeed in School, June 2011</a:t>
            </a:r>
            <a:endParaRPr lang="en-US" i="1" dirty="0">
              <a:latin typeface="+mn-lt"/>
            </a:endParaRPr>
          </a:p>
        </p:txBody>
      </p:sp>
      <p:pic>
        <p:nvPicPr>
          <p:cNvPr id="1028" name="Picture 4" descr="Untapped Skills"/>
          <p:cNvPicPr>
            <a:picLocks noChangeAspect="1" noChangeArrowheads="1"/>
          </p:cNvPicPr>
          <p:nvPr/>
        </p:nvPicPr>
        <p:blipFill>
          <a:blip r:embed="rId3" cstate="print"/>
          <a:srcRect/>
          <a:stretch>
            <a:fillRect/>
          </a:stretch>
        </p:blipFill>
        <p:spPr bwMode="auto">
          <a:xfrm>
            <a:off x="480218" y="3808416"/>
            <a:ext cx="933451" cy="1247775"/>
          </a:xfrm>
          <a:prstGeom prst="rect">
            <a:avLst/>
          </a:prstGeom>
          <a:noFill/>
        </p:spPr>
      </p:pic>
      <p:sp>
        <p:nvSpPr>
          <p:cNvPr id="9" name="Rétthyrningur 8"/>
          <p:cNvSpPr/>
          <p:nvPr/>
        </p:nvSpPr>
        <p:spPr>
          <a:xfrm>
            <a:off x="1776363" y="4168451"/>
            <a:ext cx="3024336" cy="923295"/>
          </a:xfrm>
          <a:prstGeom prst="rect">
            <a:avLst/>
          </a:prstGeom>
        </p:spPr>
        <p:txBody>
          <a:bodyPr wrap="square" lIns="91406" tIns="45703" rIns="91406" bIns="45703">
            <a:spAutoFit/>
          </a:bodyPr>
          <a:lstStyle/>
          <a:p>
            <a:r>
              <a:rPr lang="en-US" dirty="0" smtClean="0">
                <a:latin typeface="+mn-lt"/>
              </a:rPr>
              <a:t>Untapped Skills</a:t>
            </a:r>
          </a:p>
          <a:p>
            <a:r>
              <a:rPr lang="en-US" i="1" dirty="0" err="1" smtClean="0">
                <a:latin typeface="+mn-lt"/>
              </a:rPr>
              <a:t>Realising</a:t>
            </a:r>
            <a:r>
              <a:rPr lang="en-US" i="1" dirty="0" smtClean="0">
                <a:latin typeface="+mn-lt"/>
              </a:rPr>
              <a:t> the Potential of Immigrant Students, July 2012</a:t>
            </a:r>
            <a:endParaRPr lang="en-US" i="1" dirty="0">
              <a:latin typeface="+mn-lt"/>
            </a:endParaRPr>
          </a:p>
        </p:txBody>
      </p:sp>
      <p:pic>
        <p:nvPicPr>
          <p:cNvPr id="1030" name="Picture 6" descr="Grade Expectations"/>
          <p:cNvPicPr>
            <a:picLocks noChangeAspect="1" noChangeArrowheads="1"/>
          </p:cNvPicPr>
          <p:nvPr/>
        </p:nvPicPr>
        <p:blipFill>
          <a:blip r:embed="rId4" cstate="print"/>
          <a:srcRect/>
          <a:stretch>
            <a:fillRect/>
          </a:stretch>
        </p:blipFill>
        <p:spPr bwMode="auto">
          <a:xfrm>
            <a:off x="480218" y="5248573"/>
            <a:ext cx="933451" cy="1238251"/>
          </a:xfrm>
          <a:prstGeom prst="rect">
            <a:avLst/>
          </a:prstGeom>
          <a:noFill/>
        </p:spPr>
      </p:pic>
      <p:sp>
        <p:nvSpPr>
          <p:cNvPr id="11" name="Rétthyrningur 10"/>
          <p:cNvSpPr/>
          <p:nvPr/>
        </p:nvSpPr>
        <p:spPr>
          <a:xfrm>
            <a:off x="1848371" y="5464600"/>
            <a:ext cx="2952327" cy="1200294"/>
          </a:xfrm>
          <a:prstGeom prst="rect">
            <a:avLst/>
          </a:prstGeom>
        </p:spPr>
        <p:txBody>
          <a:bodyPr wrap="square" lIns="91406" tIns="45703" rIns="91406" bIns="45703">
            <a:spAutoFit/>
          </a:bodyPr>
          <a:lstStyle/>
          <a:p>
            <a:r>
              <a:rPr lang="en-US" dirty="0" smtClean="0">
                <a:latin typeface="+mn-lt"/>
              </a:rPr>
              <a:t>Grade Expectations</a:t>
            </a:r>
          </a:p>
          <a:p>
            <a:r>
              <a:rPr lang="en-US" i="1" dirty="0" smtClean="0">
                <a:latin typeface="+mn-lt"/>
              </a:rPr>
              <a:t>How Marks and Education Policies Shape Students' Ambitions , Dec 2012</a:t>
            </a:r>
            <a:endParaRPr lang="en-US" i="1" dirty="0">
              <a:latin typeface="+mn-lt"/>
            </a:endParaRPr>
          </a:p>
        </p:txBody>
      </p:sp>
      <p:pic>
        <p:nvPicPr>
          <p:cNvPr id="1032" name="Picture 8" descr="Education Today 2013"/>
          <p:cNvPicPr>
            <a:picLocks noChangeAspect="1" noChangeArrowheads="1"/>
          </p:cNvPicPr>
          <p:nvPr/>
        </p:nvPicPr>
        <p:blipFill>
          <a:blip r:embed="rId5" cstate="print"/>
          <a:srcRect/>
          <a:stretch>
            <a:fillRect/>
          </a:stretch>
        </p:blipFill>
        <p:spPr bwMode="auto">
          <a:xfrm>
            <a:off x="5592786" y="928092"/>
            <a:ext cx="933451" cy="1343026"/>
          </a:xfrm>
          <a:prstGeom prst="rect">
            <a:avLst/>
          </a:prstGeom>
          <a:noFill/>
        </p:spPr>
      </p:pic>
      <p:sp>
        <p:nvSpPr>
          <p:cNvPr id="13" name="Rétthyrningur 12"/>
          <p:cNvSpPr/>
          <p:nvPr/>
        </p:nvSpPr>
        <p:spPr>
          <a:xfrm>
            <a:off x="7248971" y="1360141"/>
            <a:ext cx="2255936" cy="923295"/>
          </a:xfrm>
          <a:prstGeom prst="rect">
            <a:avLst/>
          </a:prstGeom>
        </p:spPr>
        <p:txBody>
          <a:bodyPr wrap="square" lIns="91406" tIns="45703" rIns="91406" bIns="45703">
            <a:spAutoFit/>
          </a:bodyPr>
          <a:lstStyle/>
          <a:p>
            <a:r>
              <a:rPr lang="en-US" dirty="0" smtClean="0">
                <a:latin typeface="+mn-lt"/>
              </a:rPr>
              <a:t>Education Today 2013</a:t>
            </a:r>
          </a:p>
          <a:p>
            <a:r>
              <a:rPr lang="en-US" i="1" dirty="0" smtClean="0">
                <a:latin typeface="+mn-lt"/>
              </a:rPr>
              <a:t>The OECD Perspective, Dec 2012</a:t>
            </a:r>
            <a:endParaRPr lang="en-US" i="1" dirty="0">
              <a:latin typeface="+mn-lt"/>
            </a:endParaRPr>
          </a:p>
        </p:txBody>
      </p:sp>
      <p:pic>
        <p:nvPicPr>
          <p:cNvPr id="1034" name="Picture 10" descr="Closing the Gender Gap"/>
          <p:cNvPicPr>
            <a:picLocks noChangeAspect="1" noChangeArrowheads="1"/>
          </p:cNvPicPr>
          <p:nvPr/>
        </p:nvPicPr>
        <p:blipFill>
          <a:blip r:embed="rId6" cstate="print"/>
          <a:srcRect/>
          <a:stretch>
            <a:fillRect/>
          </a:stretch>
        </p:blipFill>
        <p:spPr bwMode="auto">
          <a:xfrm>
            <a:off x="5664794" y="2512272"/>
            <a:ext cx="933451" cy="1247775"/>
          </a:xfrm>
          <a:prstGeom prst="rect">
            <a:avLst/>
          </a:prstGeom>
          <a:noFill/>
        </p:spPr>
      </p:pic>
      <p:sp>
        <p:nvSpPr>
          <p:cNvPr id="15" name="Rétthyrningur 14"/>
          <p:cNvSpPr/>
          <p:nvPr/>
        </p:nvSpPr>
        <p:spPr>
          <a:xfrm>
            <a:off x="7320979" y="2800300"/>
            <a:ext cx="2520280" cy="646296"/>
          </a:xfrm>
          <a:prstGeom prst="rect">
            <a:avLst/>
          </a:prstGeom>
        </p:spPr>
        <p:txBody>
          <a:bodyPr wrap="square" lIns="91406" tIns="45703" rIns="91406" bIns="45703">
            <a:spAutoFit/>
          </a:bodyPr>
          <a:lstStyle/>
          <a:p>
            <a:r>
              <a:rPr lang="en-US" dirty="0" smtClean="0">
                <a:latin typeface="+mn-lt"/>
              </a:rPr>
              <a:t>Closing the Gender Gap</a:t>
            </a:r>
          </a:p>
          <a:p>
            <a:r>
              <a:rPr lang="en-US" i="1" dirty="0" smtClean="0">
                <a:latin typeface="+mn-lt"/>
              </a:rPr>
              <a:t>Act Now, Dec 2012</a:t>
            </a:r>
            <a:endParaRPr lang="en-US" i="1" dirty="0">
              <a:latin typeface="+mn-lt"/>
            </a:endParaRPr>
          </a:p>
        </p:txBody>
      </p:sp>
      <p:sp>
        <p:nvSpPr>
          <p:cNvPr id="16" name="Rétthyrningur 15"/>
          <p:cNvSpPr/>
          <p:nvPr/>
        </p:nvSpPr>
        <p:spPr>
          <a:xfrm>
            <a:off x="7176963" y="4384477"/>
            <a:ext cx="2399952" cy="923295"/>
          </a:xfrm>
          <a:prstGeom prst="rect">
            <a:avLst/>
          </a:prstGeom>
        </p:spPr>
        <p:txBody>
          <a:bodyPr wrap="square" lIns="91406" tIns="45703" rIns="91406" bIns="45703">
            <a:spAutoFit/>
          </a:bodyPr>
          <a:lstStyle/>
          <a:p>
            <a:r>
              <a:rPr lang="en-US" dirty="0" smtClean="0">
                <a:latin typeface="+mn-lt"/>
              </a:rPr>
              <a:t>Connected Minds</a:t>
            </a:r>
          </a:p>
          <a:p>
            <a:r>
              <a:rPr lang="en-US" i="1" dirty="0" smtClean="0">
                <a:latin typeface="+mn-lt"/>
              </a:rPr>
              <a:t>Technology and Today's Learners, July 2012</a:t>
            </a:r>
            <a:endParaRPr lang="en-US" i="1" dirty="0">
              <a:latin typeface="+mn-lt"/>
            </a:endParaRPr>
          </a:p>
        </p:txBody>
      </p:sp>
      <p:pic>
        <p:nvPicPr>
          <p:cNvPr id="1036" name="Picture 12" descr="Connected Minds"/>
          <p:cNvPicPr>
            <a:picLocks noChangeAspect="1" noChangeArrowheads="1"/>
          </p:cNvPicPr>
          <p:nvPr/>
        </p:nvPicPr>
        <p:blipFill>
          <a:blip r:embed="rId7" cstate="print"/>
          <a:srcRect/>
          <a:stretch>
            <a:fillRect/>
          </a:stretch>
        </p:blipFill>
        <p:spPr bwMode="auto">
          <a:xfrm>
            <a:off x="5736802" y="4024436"/>
            <a:ext cx="933451" cy="1343026"/>
          </a:xfrm>
          <a:prstGeom prst="rect">
            <a:avLst/>
          </a:prstGeom>
          <a:noFill/>
        </p:spPr>
      </p:pic>
      <p:pic>
        <p:nvPicPr>
          <p:cNvPr id="1038" name="Picture 14" descr="Art for Art's Sake?"/>
          <p:cNvPicPr>
            <a:picLocks noChangeAspect="1" noChangeArrowheads="1"/>
          </p:cNvPicPr>
          <p:nvPr/>
        </p:nvPicPr>
        <p:blipFill>
          <a:blip r:embed="rId8" cstate="print"/>
          <a:srcRect/>
          <a:stretch>
            <a:fillRect/>
          </a:stretch>
        </p:blipFill>
        <p:spPr bwMode="auto">
          <a:xfrm>
            <a:off x="5736802" y="5464598"/>
            <a:ext cx="933451" cy="1343026"/>
          </a:xfrm>
          <a:prstGeom prst="rect">
            <a:avLst/>
          </a:prstGeom>
          <a:noFill/>
        </p:spPr>
      </p:pic>
      <p:sp>
        <p:nvSpPr>
          <p:cNvPr id="19" name="Rétthyrningur 18"/>
          <p:cNvSpPr/>
          <p:nvPr/>
        </p:nvSpPr>
        <p:spPr>
          <a:xfrm>
            <a:off x="7176963" y="5824637"/>
            <a:ext cx="2471960" cy="923295"/>
          </a:xfrm>
          <a:prstGeom prst="rect">
            <a:avLst/>
          </a:prstGeom>
        </p:spPr>
        <p:txBody>
          <a:bodyPr wrap="square" lIns="91406" tIns="45703" rIns="91406" bIns="45703">
            <a:spAutoFit/>
          </a:bodyPr>
          <a:lstStyle/>
          <a:p>
            <a:r>
              <a:rPr lang="en-US" dirty="0" smtClean="0">
                <a:latin typeface="+mn-lt"/>
              </a:rPr>
              <a:t>Art for Art's Sake?</a:t>
            </a:r>
          </a:p>
          <a:p>
            <a:r>
              <a:rPr lang="en-US" i="1" dirty="0" smtClean="0">
                <a:latin typeface="+mn-lt"/>
              </a:rPr>
              <a:t>The Impact of Arts Education, June 2013</a:t>
            </a:r>
            <a:endParaRPr lang="en-US" i="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b="0" dirty="0" smtClean="0"/>
              <a:t>The pupils; those that educate them and those that educate them</a:t>
            </a:r>
            <a:endParaRPr lang="is-IS" sz="2400" b="0" dirty="0" smtClean="0"/>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4</a:t>
            </a:fld>
            <a:endParaRPr lang="en-US" dirty="0" smtClean="0"/>
          </a:p>
        </p:txBody>
      </p:sp>
      <p:grpSp>
        <p:nvGrpSpPr>
          <p:cNvPr id="18" name="Hópur 17"/>
          <p:cNvGrpSpPr/>
          <p:nvPr/>
        </p:nvGrpSpPr>
        <p:grpSpPr>
          <a:xfrm>
            <a:off x="696243" y="1864196"/>
            <a:ext cx="7272808" cy="4608513"/>
            <a:chOff x="696243" y="1864196"/>
            <a:chExt cx="7272808" cy="4608513"/>
          </a:xfrm>
        </p:grpSpPr>
        <p:sp>
          <p:nvSpPr>
            <p:cNvPr id="7" name="Sporaskja 6"/>
            <p:cNvSpPr/>
            <p:nvPr/>
          </p:nvSpPr>
          <p:spPr>
            <a:xfrm>
              <a:off x="696243" y="1864196"/>
              <a:ext cx="7272808" cy="460851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dirty="0"/>
            </a:p>
          </p:txBody>
        </p:sp>
        <p:sp>
          <p:nvSpPr>
            <p:cNvPr id="10" name="Textarammi 9"/>
            <p:cNvSpPr txBox="1"/>
            <p:nvPr/>
          </p:nvSpPr>
          <p:spPr>
            <a:xfrm>
              <a:off x="3072507" y="2152228"/>
              <a:ext cx="3370508" cy="707836"/>
            </a:xfrm>
            <a:prstGeom prst="rect">
              <a:avLst/>
            </a:prstGeom>
            <a:noFill/>
          </p:spPr>
          <p:txBody>
            <a:bodyPr wrap="square" lIns="91390" tIns="45695" rIns="91390" bIns="45695" rtlCol="0">
              <a:spAutoFit/>
            </a:bodyPr>
            <a:lstStyle/>
            <a:p>
              <a:r>
                <a:rPr lang="en-GB" sz="2000" dirty="0" smtClean="0">
                  <a:latin typeface="+mn-lt"/>
                </a:rPr>
                <a:t>The task of education</a:t>
              </a:r>
            </a:p>
            <a:p>
              <a:r>
                <a:rPr lang="en-GB" sz="2000" dirty="0" smtClean="0">
                  <a:latin typeface="+mn-lt"/>
                </a:rPr>
                <a:t>centring around the pupils</a:t>
              </a:r>
              <a:endParaRPr lang="en-GB" sz="2000" dirty="0">
                <a:latin typeface="+mn-lt"/>
              </a:endParaRPr>
            </a:p>
          </p:txBody>
        </p:sp>
      </p:grpSp>
      <p:grpSp>
        <p:nvGrpSpPr>
          <p:cNvPr id="14" name="Hópur 13"/>
          <p:cNvGrpSpPr/>
          <p:nvPr/>
        </p:nvGrpSpPr>
        <p:grpSpPr>
          <a:xfrm>
            <a:off x="1416323" y="2944316"/>
            <a:ext cx="6336704" cy="2736303"/>
            <a:chOff x="4944715" y="3016324"/>
            <a:chExt cx="2808312" cy="2736304"/>
          </a:xfrm>
          <a:solidFill>
            <a:srgbClr val="B2DE82"/>
          </a:solidFill>
        </p:grpSpPr>
        <p:sp>
          <p:nvSpPr>
            <p:cNvPr id="9" name="Sporaskja 8"/>
            <p:cNvSpPr/>
            <p:nvPr/>
          </p:nvSpPr>
          <p:spPr>
            <a:xfrm>
              <a:off x="4944715" y="3016324"/>
              <a:ext cx="2808312" cy="2736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2" name="Textarammi 11"/>
            <p:cNvSpPr txBox="1"/>
            <p:nvPr/>
          </p:nvSpPr>
          <p:spPr>
            <a:xfrm>
              <a:off x="5231929" y="3880420"/>
              <a:ext cx="1276505" cy="1200286"/>
            </a:xfrm>
            <a:prstGeom prst="rect">
              <a:avLst/>
            </a:prstGeom>
            <a:grpFill/>
          </p:spPr>
          <p:txBody>
            <a:bodyPr wrap="square" lIns="91398" tIns="45699" rIns="91398" bIns="45699" rtlCol="0">
              <a:spAutoFit/>
            </a:bodyPr>
            <a:lstStyle/>
            <a:p>
              <a:r>
                <a:rPr lang="en-GB" sz="2400" dirty="0" smtClean="0">
                  <a:latin typeface="+mn-lt"/>
                </a:rPr>
                <a:t>The teachers and their education and development</a:t>
              </a:r>
              <a:endParaRPr lang="en-GB" sz="2400" dirty="0">
                <a:latin typeface="+mn-lt"/>
              </a:endParaRPr>
            </a:p>
          </p:txBody>
        </p:sp>
      </p:grpSp>
      <p:grpSp>
        <p:nvGrpSpPr>
          <p:cNvPr id="17" name="Hópur 16"/>
          <p:cNvGrpSpPr/>
          <p:nvPr/>
        </p:nvGrpSpPr>
        <p:grpSpPr>
          <a:xfrm>
            <a:off x="5448771" y="4384476"/>
            <a:ext cx="4536504" cy="2889483"/>
            <a:chOff x="5376763" y="4312468"/>
            <a:chExt cx="4536504" cy="2889483"/>
          </a:xfrm>
        </p:grpSpPr>
        <p:sp>
          <p:nvSpPr>
            <p:cNvPr id="13" name="Sporaskja 12"/>
            <p:cNvSpPr/>
            <p:nvPr/>
          </p:nvSpPr>
          <p:spPr>
            <a:xfrm>
              <a:off x="5376763" y="4312468"/>
              <a:ext cx="4536504" cy="2889483"/>
            </a:xfrm>
            <a:prstGeom prst="ellipse">
              <a:avLst/>
            </a:prstGeom>
            <a:solidFill>
              <a:srgbClr val="FCB274"/>
            </a:solid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1" name="Textarammi 10"/>
            <p:cNvSpPr txBox="1"/>
            <p:nvPr/>
          </p:nvSpPr>
          <p:spPr>
            <a:xfrm>
              <a:off x="6312867" y="4888532"/>
              <a:ext cx="3136361" cy="1656184"/>
            </a:xfrm>
            <a:prstGeom prst="rect">
              <a:avLst/>
            </a:prstGeom>
            <a:solidFill>
              <a:srgbClr val="FCB274"/>
            </a:solidFill>
          </p:spPr>
          <p:txBody>
            <a:bodyPr wrap="square" lIns="91398" tIns="45699" rIns="91398" bIns="45699" rtlCol="0">
              <a:spAutoFit/>
            </a:bodyPr>
            <a:lstStyle/>
            <a:p>
              <a:r>
                <a:rPr lang="en-GB" sz="2000" dirty="0" smtClean="0">
                  <a:latin typeface="+mn-lt"/>
                </a:rPr>
                <a:t>The teacher educators, their agenda, homogeneity, identity, education, credentialing and development. </a:t>
              </a:r>
              <a:endParaRPr lang="en-GB" sz="2000" dirty="0">
                <a:latin typeface="+mn-lt"/>
              </a:endParaRPr>
            </a:p>
          </p:txBody>
        </p:sp>
      </p:grpSp>
      <p:sp>
        <p:nvSpPr>
          <p:cNvPr id="19" name="Sporaskja 18"/>
          <p:cNvSpPr/>
          <p:nvPr/>
        </p:nvSpPr>
        <p:spPr>
          <a:xfrm>
            <a:off x="8905155" y="5392588"/>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0" name="Sporaskja 19"/>
          <p:cNvSpPr/>
          <p:nvPr/>
        </p:nvSpPr>
        <p:spPr>
          <a:xfrm>
            <a:off x="8041059" y="6112668"/>
            <a:ext cx="100811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Sporaskja 20"/>
          <p:cNvSpPr/>
          <p:nvPr/>
        </p:nvSpPr>
        <p:spPr>
          <a:xfrm>
            <a:off x="6600899" y="6112668"/>
            <a:ext cx="1152128"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Sporaskja 21"/>
          <p:cNvSpPr/>
          <p:nvPr/>
        </p:nvSpPr>
        <p:spPr>
          <a:xfrm>
            <a:off x="7969051" y="4600500"/>
            <a:ext cx="122413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Sporaskja 22"/>
          <p:cNvSpPr/>
          <p:nvPr/>
        </p:nvSpPr>
        <p:spPr>
          <a:xfrm>
            <a:off x="6672907" y="4384476"/>
            <a:ext cx="115212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Sporaskja 23"/>
          <p:cNvSpPr/>
          <p:nvPr/>
        </p:nvSpPr>
        <p:spPr>
          <a:xfrm>
            <a:off x="5520779" y="4960540"/>
            <a:ext cx="1152128"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dissolv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ssolv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dirty="0" smtClean="0"/>
              <a:t>Teacher educators and professional development</a:t>
            </a:r>
            <a:br>
              <a:rPr lang="en-GB" sz="2400" dirty="0" smtClean="0"/>
            </a:br>
            <a:r>
              <a:rPr lang="en-GB" sz="1800" b="0" dirty="0" smtClean="0"/>
              <a:t>The points of departure in the presentation</a:t>
            </a:r>
            <a:endParaRPr lang="is-IS" sz="1800" b="0" dirty="0" smtClean="0">
              <a:latin typeface="+mj-lt"/>
            </a:endParaRPr>
          </a:p>
        </p:txBody>
      </p:sp>
      <p:sp>
        <p:nvSpPr>
          <p:cNvPr id="3" name="Content Placeholder 2"/>
          <p:cNvSpPr>
            <a:spLocks noGrp="1"/>
          </p:cNvSpPr>
          <p:nvPr>
            <p:ph idx="1"/>
          </p:nvPr>
        </p:nvSpPr>
        <p:spPr>
          <a:xfrm>
            <a:off x="192188" y="1936204"/>
            <a:ext cx="9793087" cy="4752528"/>
          </a:xfrm>
        </p:spPr>
        <p:txBody>
          <a:bodyPr>
            <a:normAutofit/>
          </a:bodyPr>
          <a:lstStyle/>
          <a:p>
            <a:pPr>
              <a:lnSpc>
                <a:spcPct val="110000"/>
              </a:lnSpc>
              <a:spcBef>
                <a:spcPts val="1200"/>
              </a:spcBef>
              <a:buNone/>
            </a:pPr>
            <a:endParaRPr lang="is-IS" sz="2400" b="1" dirty="0" smtClean="0"/>
          </a:p>
          <a:p>
            <a:pPr>
              <a:buNone/>
            </a:pPr>
            <a:r>
              <a:rPr lang="en-GB" sz="3100" b="1" dirty="0" smtClean="0">
                <a:latin typeface="+mn-lt"/>
              </a:rPr>
              <a:t>Three grand challenges for teacher education</a:t>
            </a:r>
            <a:endParaRPr lang="is-IS" sz="3100" b="1" dirty="0" smtClean="0">
              <a:latin typeface="+mn-lt"/>
            </a:endParaRPr>
          </a:p>
          <a:p>
            <a:pPr lvl="0"/>
            <a:r>
              <a:rPr lang="en-GB" sz="2800" b="1" dirty="0" smtClean="0">
                <a:latin typeface="+mn-lt"/>
              </a:rPr>
              <a:t>Aims or purpose. </a:t>
            </a:r>
            <a:r>
              <a:rPr lang="en-GB" sz="2000" dirty="0" smtClean="0">
                <a:latin typeface="+mn-lt"/>
              </a:rPr>
              <a:t>We </a:t>
            </a:r>
            <a:r>
              <a:rPr lang="en-GB" sz="2000" dirty="0" smtClean="0">
                <a:latin typeface="+mn-lt"/>
              </a:rPr>
              <a:t>should concern ourselves with the aims of education, what they are and how they may change. Only thus can we determine who should have the task of educating our teachers and what is their task or mission.</a:t>
            </a:r>
            <a:endParaRPr lang="is-IS" sz="2000" dirty="0" smtClean="0">
              <a:latin typeface="+mn-lt"/>
            </a:endParaRPr>
          </a:p>
          <a:p>
            <a:pPr lvl="0"/>
            <a:r>
              <a:rPr lang="en-GB" sz="2800" b="1" dirty="0" smtClean="0">
                <a:latin typeface="+mn-lt"/>
              </a:rPr>
              <a:t>Professional development.</a:t>
            </a:r>
            <a:r>
              <a:rPr lang="en-GB" sz="2800" dirty="0" smtClean="0">
                <a:latin typeface="+mn-lt"/>
              </a:rPr>
              <a:t> </a:t>
            </a:r>
            <a:r>
              <a:rPr lang="en-GB" sz="2000" dirty="0" smtClean="0">
                <a:latin typeface="+mn-lt"/>
              </a:rPr>
              <a:t>We </a:t>
            </a:r>
            <a:r>
              <a:rPr lang="en-GB" sz="2000" dirty="0" smtClean="0">
                <a:latin typeface="+mn-lt"/>
              </a:rPr>
              <a:t>must move the focus of the debate and the system of teacher education, from pre-service to in-service, where the latter is gradually allowed to subsume the former.</a:t>
            </a:r>
            <a:endParaRPr lang="is-IS" sz="2000" dirty="0" smtClean="0">
              <a:latin typeface="+mn-lt"/>
            </a:endParaRPr>
          </a:p>
          <a:p>
            <a:pPr lvl="0"/>
            <a:r>
              <a:rPr lang="en-GB" sz="2800" b="1" dirty="0" smtClean="0">
                <a:latin typeface="+mn-lt"/>
              </a:rPr>
              <a:t>The culture of change. </a:t>
            </a:r>
            <a:r>
              <a:rPr lang="en-GB" sz="2000" dirty="0" smtClean="0">
                <a:latin typeface="+mn-lt"/>
              </a:rPr>
              <a:t>The </a:t>
            </a:r>
            <a:r>
              <a:rPr lang="en-GB" sz="2000" dirty="0" smtClean="0">
                <a:latin typeface="+mn-lt"/>
              </a:rPr>
              <a:t>culture of deliberate, informed and creative development must characterise our schools and thus our endeavours.</a:t>
            </a:r>
            <a:endParaRPr lang="is-IS" sz="2000" dirty="0" smtClean="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40</a:t>
            </a:fld>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z="3200" b="0" dirty="0" smtClean="0">
                <a:cs typeface="Arial" charset="0"/>
              </a:rPr>
              <a:t>Thank you</a:t>
            </a:r>
          </a:p>
        </p:txBody>
      </p:sp>
      <p:sp>
        <p:nvSpPr>
          <p:cNvPr id="20483" name="Content Placeholder 2"/>
          <p:cNvSpPr>
            <a:spLocks noGrp="1"/>
          </p:cNvSpPr>
          <p:nvPr>
            <p:ph idx="1"/>
          </p:nvPr>
        </p:nvSpPr>
        <p:spPr/>
        <p:txBody>
          <a:bodyPr/>
          <a:lstStyle/>
          <a:p>
            <a:endParaRPr lang="is-IS" dirty="0" smtClean="0">
              <a:cs typeface="Arial" charset="0"/>
            </a:endParaRPr>
          </a:p>
        </p:txBody>
      </p:sp>
      <p:sp>
        <p:nvSpPr>
          <p:cNvPr id="2" name="Síðufótarstaðgengill 1"/>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20485" name="Skyggnunúmersstaðgengill 2"/>
          <p:cNvSpPr>
            <a:spLocks noGrp="1"/>
          </p:cNvSpPr>
          <p:nvPr>
            <p:ph type="sldNum" sz="quarter" idx="12"/>
          </p:nvPr>
        </p:nvSpPr>
        <p:spPr bwMode="auto">
          <a:noFill/>
          <a:ln>
            <a:miter lim="800000"/>
            <a:headEnd/>
            <a:tailEnd/>
          </a:ln>
        </p:spPr>
        <p:txBody>
          <a:bodyPr/>
          <a:lstStyle/>
          <a:p>
            <a:fld id="{11D7B586-E94E-43A4-9585-E70BA6059480}" type="slidenum">
              <a:rPr lang="en-US" smtClean="0"/>
              <a:pPr/>
              <a:t>41</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b="0" dirty="0" smtClean="0"/>
              <a:t>The pupils; those that educate them and those that educate them</a:t>
            </a:r>
            <a:endParaRPr lang="is-IS" sz="2400" b="0" dirty="0" smtClean="0"/>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5</a:t>
            </a:fld>
            <a:endParaRPr lang="en-US" dirty="0" smtClean="0"/>
          </a:p>
        </p:txBody>
      </p:sp>
      <p:grpSp>
        <p:nvGrpSpPr>
          <p:cNvPr id="2" name="Hópur 17"/>
          <p:cNvGrpSpPr/>
          <p:nvPr/>
        </p:nvGrpSpPr>
        <p:grpSpPr>
          <a:xfrm>
            <a:off x="696243" y="1864196"/>
            <a:ext cx="7272808" cy="4608513"/>
            <a:chOff x="696243" y="1864196"/>
            <a:chExt cx="7272808" cy="4608513"/>
          </a:xfrm>
        </p:grpSpPr>
        <p:sp>
          <p:nvSpPr>
            <p:cNvPr id="7" name="Sporaskja 6"/>
            <p:cNvSpPr/>
            <p:nvPr/>
          </p:nvSpPr>
          <p:spPr>
            <a:xfrm>
              <a:off x="696243" y="1864196"/>
              <a:ext cx="7272808" cy="460851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dirty="0"/>
            </a:p>
          </p:txBody>
        </p:sp>
        <p:sp>
          <p:nvSpPr>
            <p:cNvPr id="10" name="Textarammi 9"/>
            <p:cNvSpPr txBox="1"/>
            <p:nvPr/>
          </p:nvSpPr>
          <p:spPr>
            <a:xfrm>
              <a:off x="3072507" y="2152228"/>
              <a:ext cx="3370508" cy="707836"/>
            </a:xfrm>
            <a:prstGeom prst="rect">
              <a:avLst/>
            </a:prstGeom>
            <a:noFill/>
          </p:spPr>
          <p:txBody>
            <a:bodyPr wrap="square" lIns="91390" tIns="45695" rIns="91390" bIns="45695" rtlCol="0">
              <a:spAutoFit/>
            </a:bodyPr>
            <a:lstStyle/>
            <a:p>
              <a:r>
                <a:rPr lang="en-GB" sz="2000" dirty="0" smtClean="0">
                  <a:latin typeface="+mn-lt"/>
                </a:rPr>
                <a:t>The task of education</a:t>
              </a:r>
            </a:p>
            <a:p>
              <a:r>
                <a:rPr lang="en-GB" sz="2000" dirty="0" smtClean="0">
                  <a:latin typeface="+mn-lt"/>
                </a:rPr>
                <a:t>centring around the pupils</a:t>
              </a:r>
              <a:endParaRPr lang="en-GB" sz="2000" dirty="0">
                <a:latin typeface="+mn-lt"/>
              </a:endParaRPr>
            </a:p>
          </p:txBody>
        </p:sp>
      </p:grpSp>
      <p:grpSp>
        <p:nvGrpSpPr>
          <p:cNvPr id="3" name="Hópur 13"/>
          <p:cNvGrpSpPr/>
          <p:nvPr/>
        </p:nvGrpSpPr>
        <p:grpSpPr>
          <a:xfrm>
            <a:off x="1416323" y="2944316"/>
            <a:ext cx="6336704" cy="2736303"/>
            <a:chOff x="4944715" y="3016324"/>
            <a:chExt cx="2808312" cy="2736304"/>
          </a:xfrm>
          <a:solidFill>
            <a:srgbClr val="B2DE82"/>
          </a:solidFill>
        </p:grpSpPr>
        <p:sp>
          <p:nvSpPr>
            <p:cNvPr id="9" name="Sporaskja 8"/>
            <p:cNvSpPr/>
            <p:nvPr/>
          </p:nvSpPr>
          <p:spPr>
            <a:xfrm>
              <a:off x="4944715" y="3016324"/>
              <a:ext cx="2808312" cy="273630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2" name="Textarammi 11"/>
            <p:cNvSpPr txBox="1"/>
            <p:nvPr/>
          </p:nvSpPr>
          <p:spPr>
            <a:xfrm>
              <a:off x="5231929" y="3880420"/>
              <a:ext cx="1276505" cy="1200286"/>
            </a:xfrm>
            <a:prstGeom prst="rect">
              <a:avLst/>
            </a:prstGeom>
            <a:grpFill/>
          </p:spPr>
          <p:txBody>
            <a:bodyPr wrap="square" lIns="91398" tIns="45699" rIns="91398" bIns="45699" rtlCol="0">
              <a:spAutoFit/>
            </a:bodyPr>
            <a:lstStyle/>
            <a:p>
              <a:r>
                <a:rPr lang="en-GB" sz="2400" dirty="0" smtClean="0">
                  <a:latin typeface="+mn-lt"/>
                </a:rPr>
                <a:t>The teachers and their education and development</a:t>
              </a:r>
              <a:endParaRPr lang="en-GB" sz="2400" dirty="0">
                <a:latin typeface="+mn-lt"/>
              </a:endParaRPr>
            </a:p>
          </p:txBody>
        </p:sp>
      </p:grpSp>
      <p:grpSp>
        <p:nvGrpSpPr>
          <p:cNvPr id="25" name="Hópur 24"/>
          <p:cNvGrpSpPr/>
          <p:nvPr/>
        </p:nvGrpSpPr>
        <p:grpSpPr>
          <a:xfrm>
            <a:off x="5448771" y="4384476"/>
            <a:ext cx="4536504" cy="2889483"/>
            <a:chOff x="5448771" y="4384476"/>
            <a:chExt cx="4536504" cy="2889483"/>
          </a:xfrm>
        </p:grpSpPr>
        <p:grpSp>
          <p:nvGrpSpPr>
            <p:cNvPr id="5" name="Hópur 16"/>
            <p:cNvGrpSpPr/>
            <p:nvPr/>
          </p:nvGrpSpPr>
          <p:grpSpPr>
            <a:xfrm>
              <a:off x="5448771" y="4384476"/>
              <a:ext cx="4536504" cy="2889483"/>
              <a:chOff x="5376763" y="4312468"/>
              <a:chExt cx="4536504" cy="2889483"/>
            </a:xfrm>
          </p:grpSpPr>
          <p:sp>
            <p:nvSpPr>
              <p:cNvPr id="13" name="Sporaskja 12"/>
              <p:cNvSpPr/>
              <p:nvPr/>
            </p:nvSpPr>
            <p:spPr>
              <a:xfrm>
                <a:off x="5376763" y="4312468"/>
                <a:ext cx="4536504" cy="2889483"/>
              </a:xfrm>
              <a:prstGeom prst="ellipse">
                <a:avLst/>
              </a:prstGeom>
              <a:solidFill>
                <a:srgbClr val="FCB274"/>
              </a:solidFill>
            </p:spPr>
            <p:style>
              <a:lnRef idx="2">
                <a:schemeClr val="accent1">
                  <a:shade val="50000"/>
                </a:schemeClr>
              </a:lnRef>
              <a:fillRef idx="1">
                <a:schemeClr val="accent1"/>
              </a:fillRef>
              <a:effectRef idx="0">
                <a:schemeClr val="accent1"/>
              </a:effectRef>
              <a:fontRef idx="minor">
                <a:schemeClr val="lt1"/>
              </a:fontRef>
            </p:style>
            <p:txBody>
              <a:bodyPr lIns="91398" tIns="45699" rIns="91398" bIns="45699" rtlCol="0" anchor="ctr"/>
              <a:lstStyle/>
              <a:p>
                <a:pPr algn="ctr"/>
                <a:endParaRPr lang="is-IS" dirty="0"/>
              </a:p>
            </p:txBody>
          </p:sp>
          <p:sp>
            <p:nvSpPr>
              <p:cNvPr id="11" name="Textarammi 10"/>
              <p:cNvSpPr txBox="1"/>
              <p:nvPr/>
            </p:nvSpPr>
            <p:spPr>
              <a:xfrm>
                <a:off x="6312867" y="4888532"/>
                <a:ext cx="3136361" cy="1656184"/>
              </a:xfrm>
              <a:prstGeom prst="rect">
                <a:avLst/>
              </a:prstGeom>
              <a:solidFill>
                <a:srgbClr val="FCB274"/>
              </a:solidFill>
            </p:spPr>
            <p:txBody>
              <a:bodyPr wrap="square" lIns="91398" tIns="45699" rIns="91398" bIns="45699" rtlCol="0">
                <a:spAutoFit/>
              </a:bodyPr>
              <a:lstStyle/>
              <a:p>
                <a:r>
                  <a:rPr lang="en-GB" sz="2000" dirty="0" smtClean="0">
                    <a:latin typeface="+mn-lt"/>
                  </a:rPr>
                  <a:t>The teacher educators, their agenda, homogeneity, identity, education, credentialing and development. </a:t>
                </a:r>
                <a:endParaRPr lang="en-GB" sz="2000" dirty="0">
                  <a:latin typeface="+mn-lt"/>
                </a:endParaRPr>
              </a:p>
            </p:txBody>
          </p:sp>
        </p:grpSp>
        <p:sp>
          <p:nvSpPr>
            <p:cNvPr id="19" name="Sporaskja 18"/>
            <p:cNvSpPr/>
            <p:nvPr/>
          </p:nvSpPr>
          <p:spPr>
            <a:xfrm>
              <a:off x="8905155" y="5392588"/>
              <a:ext cx="1008112"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0" name="Sporaskja 19"/>
            <p:cNvSpPr/>
            <p:nvPr/>
          </p:nvSpPr>
          <p:spPr>
            <a:xfrm>
              <a:off x="8041059" y="6112668"/>
              <a:ext cx="100811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Sporaskja 20"/>
            <p:cNvSpPr/>
            <p:nvPr/>
          </p:nvSpPr>
          <p:spPr>
            <a:xfrm>
              <a:off x="6600899" y="6112668"/>
              <a:ext cx="1152128"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Sporaskja 21"/>
            <p:cNvSpPr/>
            <p:nvPr/>
          </p:nvSpPr>
          <p:spPr>
            <a:xfrm>
              <a:off x="7969051" y="4600500"/>
              <a:ext cx="122413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Sporaskja 22"/>
            <p:cNvSpPr/>
            <p:nvPr/>
          </p:nvSpPr>
          <p:spPr>
            <a:xfrm>
              <a:off x="6672907" y="4384476"/>
              <a:ext cx="1152128"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4" name="Sporaskja 23"/>
            <p:cNvSpPr/>
            <p:nvPr/>
          </p:nvSpPr>
          <p:spPr>
            <a:xfrm>
              <a:off x="5520779" y="4960540"/>
              <a:ext cx="1152128"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65907E-6 1.11022E-16 L -0.18052 -0.14229 " pathEditMode="relative" rAng="0" ptsTypes="AA">
                                      <p:cBhvr>
                                        <p:cTn id="6" dur="2000" fill="hold"/>
                                        <p:tgtEl>
                                          <p:spTgt spid="25"/>
                                        </p:tgtEl>
                                        <p:attrNameLst>
                                          <p:attrName>ppt_x</p:attrName>
                                          <p:attrName>ppt_y</p:attrName>
                                        </p:attrNameLst>
                                      </p:cBhvr>
                                      <p:rCtr x="-90" y="-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dirty="0" smtClean="0"/>
              <a:t>Teacher educators and professional development</a:t>
            </a:r>
            <a:br>
              <a:rPr lang="en-GB" sz="2400" dirty="0" smtClean="0"/>
            </a:br>
            <a:r>
              <a:rPr lang="en-GB" sz="1800" b="0" dirty="0" smtClean="0"/>
              <a:t>The points of departure in the presentation</a:t>
            </a:r>
            <a:endParaRPr lang="is-IS" sz="1800" b="0" dirty="0" smtClean="0">
              <a:latin typeface="+mj-lt"/>
            </a:endParaRPr>
          </a:p>
        </p:txBody>
      </p:sp>
      <p:sp>
        <p:nvSpPr>
          <p:cNvPr id="3" name="Content Placeholder 2"/>
          <p:cNvSpPr>
            <a:spLocks noGrp="1"/>
          </p:cNvSpPr>
          <p:nvPr>
            <p:ph idx="1"/>
          </p:nvPr>
        </p:nvSpPr>
        <p:spPr>
          <a:xfrm>
            <a:off x="192188" y="1936204"/>
            <a:ext cx="9721080" cy="4752528"/>
          </a:xfrm>
        </p:spPr>
        <p:txBody>
          <a:bodyPr>
            <a:normAutofit/>
          </a:bodyPr>
          <a:lstStyle/>
          <a:p>
            <a:pPr>
              <a:lnSpc>
                <a:spcPct val="110000"/>
              </a:lnSpc>
              <a:spcBef>
                <a:spcPts val="1200"/>
              </a:spcBef>
              <a:buNone/>
            </a:pPr>
            <a:endParaRPr lang="is-IS" sz="2400" b="1" dirty="0" smtClean="0"/>
          </a:p>
          <a:p>
            <a:pPr algn="ctr">
              <a:buNone/>
            </a:pPr>
            <a:endParaRPr lang="en-GB" sz="2800" b="1" dirty="0" smtClean="0"/>
          </a:p>
          <a:p>
            <a:pPr algn="ctr">
              <a:buNone/>
            </a:pPr>
            <a:endParaRPr lang="en-GB" sz="2800" b="1" dirty="0" smtClean="0"/>
          </a:p>
          <a:p>
            <a:pPr algn="ctr">
              <a:buNone/>
            </a:pPr>
            <a:r>
              <a:rPr lang="en-GB" sz="3600" b="1" dirty="0" smtClean="0">
                <a:latin typeface="+mj-lt"/>
              </a:rPr>
              <a:t>The task and some questions</a:t>
            </a:r>
          </a:p>
          <a:p>
            <a:pPr algn="ctr">
              <a:buNone/>
            </a:pPr>
            <a:r>
              <a:rPr lang="en-GB" sz="3600" b="1" dirty="0" smtClean="0">
                <a:latin typeface="+mj-lt"/>
              </a:rPr>
              <a:t>The actors and the task</a:t>
            </a:r>
            <a:endParaRPr lang="is-IS" sz="3600" b="1" dirty="0" smtClean="0">
              <a:latin typeface="+mj-lt"/>
            </a:endParaRPr>
          </a:p>
          <a:p>
            <a:pPr algn="ctr">
              <a:buNone/>
            </a:pPr>
            <a:r>
              <a:rPr lang="en-GB" sz="3600" b="1" dirty="0" smtClean="0">
                <a:latin typeface="+mj-lt"/>
              </a:rPr>
              <a:t>The system</a:t>
            </a:r>
            <a:endParaRPr lang="is-IS" sz="3600" b="1" dirty="0" smtClean="0">
              <a:latin typeface="+mj-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pPr marL="364929" indent="-364929"/>
            <a:r>
              <a:rPr lang="en-GB" sz="2400" dirty="0" smtClean="0"/>
              <a:t>Teacher educators and professional development</a:t>
            </a:r>
            <a:br>
              <a:rPr lang="en-GB" sz="2400" dirty="0" smtClean="0"/>
            </a:br>
            <a:r>
              <a:rPr lang="en-GB" sz="1800" b="0" dirty="0" smtClean="0"/>
              <a:t>The points of departure in the presentation</a:t>
            </a:r>
            <a:endParaRPr lang="is-IS" sz="1800" b="0" dirty="0" smtClean="0">
              <a:latin typeface="+mj-lt"/>
            </a:endParaRPr>
          </a:p>
        </p:txBody>
      </p:sp>
      <p:sp>
        <p:nvSpPr>
          <p:cNvPr id="3" name="Content Placeholder 2"/>
          <p:cNvSpPr>
            <a:spLocks noGrp="1"/>
          </p:cNvSpPr>
          <p:nvPr>
            <p:ph idx="1"/>
          </p:nvPr>
        </p:nvSpPr>
        <p:spPr>
          <a:xfrm>
            <a:off x="192188" y="1936204"/>
            <a:ext cx="9721080" cy="4752528"/>
          </a:xfrm>
        </p:spPr>
        <p:txBody>
          <a:bodyPr>
            <a:normAutofit/>
          </a:bodyPr>
          <a:lstStyle/>
          <a:p>
            <a:pPr>
              <a:lnSpc>
                <a:spcPct val="110000"/>
              </a:lnSpc>
              <a:spcBef>
                <a:spcPts val="1200"/>
              </a:spcBef>
              <a:buNone/>
            </a:pPr>
            <a:endParaRPr lang="is-IS" sz="2400" b="1" dirty="0" smtClean="0"/>
          </a:p>
          <a:p>
            <a:pPr algn="ctr">
              <a:buNone/>
            </a:pPr>
            <a:endParaRPr lang="en-GB" sz="2800" b="1" dirty="0" smtClean="0"/>
          </a:p>
          <a:p>
            <a:pPr algn="ctr">
              <a:buNone/>
            </a:pPr>
            <a:endParaRPr lang="en-GB" sz="2800" b="1" dirty="0" smtClean="0"/>
          </a:p>
          <a:p>
            <a:pPr algn="ctr">
              <a:buNone/>
            </a:pPr>
            <a:r>
              <a:rPr lang="en-GB" sz="3600" b="1" dirty="0" smtClean="0">
                <a:latin typeface="+mn-lt"/>
              </a:rPr>
              <a:t>The task and some questions</a:t>
            </a:r>
            <a:endParaRPr lang="is-IS" sz="3600" b="1"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6414" y="1055688"/>
            <a:ext cx="9158286" cy="880516"/>
          </a:xfrm>
        </p:spPr>
        <p:txBody>
          <a:bodyPr/>
          <a:lstStyle/>
          <a:p>
            <a:r>
              <a:rPr lang="en-GB" sz="2400" dirty="0" smtClean="0"/>
              <a:t>The task and some questions</a:t>
            </a:r>
            <a:endParaRPr lang="is-IS" sz="2400" dirty="0" smtClean="0"/>
          </a:p>
        </p:txBody>
      </p:sp>
      <p:sp>
        <p:nvSpPr>
          <p:cNvPr id="3" name="Content Placeholder 2"/>
          <p:cNvSpPr>
            <a:spLocks noGrp="1"/>
          </p:cNvSpPr>
          <p:nvPr>
            <p:ph idx="1"/>
          </p:nvPr>
        </p:nvSpPr>
        <p:spPr>
          <a:xfrm>
            <a:off x="336204" y="1936204"/>
            <a:ext cx="9361040" cy="4752528"/>
          </a:xfrm>
        </p:spPr>
        <p:txBody>
          <a:bodyPr>
            <a:normAutofit fontScale="85000" lnSpcReduction="20000"/>
          </a:bodyPr>
          <a:lstStyle/>
          <a:p>
            <a:pPr>
              <a:lnSpc>
                <a:spcPct val="110000"/>
              </a:lnSpc>
              <a:spcBef>
                <a:spcPts val="1200"/>
              </a:spcBef>
              <a:buNone/>
            </a:pPr>
            <a:endParaRPr lang="is-IS" sz="2400" b="1" dirty="0" smtClean="0"/>
          </a:p>
          <a:p>
            <a:pPr>
              <a:buNone/>
            </a:pPr>
            <a:r>
              <a:rPr lang="en-GB" sz="2800" b="1" dirty="0" smtClean="0">
                <a:latin typeface="+mn-lt"/>
              </a:rPr>
              <a:t>	The task is to educate teachers and assist, stimulate and guide them in their professional development throughout their career</a:t>
            </a:r>
            <a:endParaRPr lang="is-IS" sz="2800" b="1" dirty="0" smtClean="0">
              <a:latin typeface="+mn-lt"/>
            </a:endParaRPr>
          </a:p>
          <a:p>
            <a:pPr>
              <a:buNone/>
            </a:pPr>
            <a:r>
              <a:rPr lang="en-GB" sz="2800" dirty="0" smtClean="0">
                <a:latin typeface="+mn-lt"/>
              </a:rPr>
              <a:t>	</a:t>
            </a:r>
          </a:p>
          <a:p>
            <a:pPr>
              <a:buNone/>
            </a:pPr>
            <a:r>
              <a:rPr lang="en-GB" sz="2800" dirty="0" smtClean="0">
                <a:latin typeface="+mn-lt"/>
              </a:rPr>
              <a:t>	There are several issues implicated. How does the aim, content and operation of education change during the career of a teacher, how does his or her career take off in different directions (within the educational setting) and what should be the “division of labour” between the ingredients or content of initial training on the one hand and professional development on the other? How are these issues discussed within the education edifice? Then, who should be responsible for the different phases of teacher development and on what structural and financial basis should it rest? Is the distinction commonly made between initial education and professional development possibly becoming both obsolete and pernicious? </a:t>
            </a:r>
            <a:endParaRPr lang="is-IS" sz="280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148043" y="1792188"/>
            <a:ext cx="10029420" cy="4904010"/>
          </a:xfrm>
          <a:prstGeom prst="rect">
            <a:avLst/>
          </a:prstGeom>
          <a:noFill/>
          <a:ln w="9525">
            <a:noFill/>
            <a:miter lim="800000"/>
            <a:headEnd/>
            <a:tailEnd/>
          </a:ln>
          <a:effectLst/>
        </p:spPr>
      </p:pic>
      <p:sp>
        <p:nvSpPr>
          <p:cNvPr id="3074" name="Title 1"/>
          <p:cNvSpPr>
            <a:spLocks noGrp="1"/>
          </p:cNvSpPr>
          <p:nvPr>
            <p:ph type="title"/>
          </p:nvPr>
        </p:nvSpPr>
        <p:spPr>
          <a:xfrm>
            <a:off x="506414" y="1055688"/>
            <a:ext cx="9158286" cy="880516"/>
          </a:xfrm>
        </p:spPr>
        <p:txBody>
          <a:bodyPr/>
          <a:lstStyle/>
          <a:p>
            <a:pPr marL="364929" indent="-364929"/>
            <a:r>
              <a:rPr lang="en-GB" sz="2400" b="0" dirty="0" smtClean="0"/>
              <a:t>The timeline of teacher education and education</a:t>
            </a:r>
            <a:endParaRPr lang="is-IS" sz="2400" b="0" dirty="0" smtClean="0"/>
          </a:p>
        </p:txBody>
      </p:sp>
      <p:sp>
        <p:nvSpPr>
          <p:cNvPr id="4" name="Síðufótarstaðgengill 3"/>
          <p:cNvSpPr>
            <a:spLocks noGrp="1"/>
          </p:cNvSpPr>
          <p:nvPr>
            <p:ph type="ftr" sz="quarter" idx="11"/>
          </p:nvPr>
        </p:nvSpPr>
        <p:spPr/>
        <p:txBody>
          <a:bodyPr/>
          <a:lstStyle/>
          <a:p>
            <a:pPr>
              <a:defRPr/>
            </a:pPr>
            <a:r>
              <a:rPr lang="en-US" dirty="0" smtClean="0"/>
              <a:t>Jón Torfi Jónasson  Essen January 2013</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9</a:t>
            </a:fld>
            <a:endParaRPr lang="en-US" dirty="0" smtClean="0"/>
          </a:p>
        </p:txBody>
      </p:sp>
      <p:sp>
        <p:nvSpPr>
          <p:cNvPr id="14" name="Sporaskja 13"/>
          <p:cNvSpPr/>
          <p:nvPr/>
        </p:nvSpPr>
        <p:spPr>
          <a:xfrm>
            <a:off x="3720580" y="6184676"/>
            <a:ext cx="783704" cy="29641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rtlCol="0" anchor="ctr"/>
          <a:lstStyle/>
          <a:p>
            <a:pPr algn="ctr"/>
            <a:endParaRPr lang="is-I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10972</TotalTime>
  <Words>1463</Words>
  <Application>Microsoft Office PowerPoint</Application>
  <PresentationFormat>Sérstillt</PresentationFormat>
  <Paragraphs>318</Paragraphs>
  <Slides>41</Slides>
  <Notes>1</Notes>
  <HiddenSlides>0</HiddenSlides>
  <MMClips>0</MMClips>
  <ScaleCrop>false</ScaleCrop>
  <HeadingPairs>
    <vt:vector size="4" baseType="variant">
      <vt:variant>
        <vt:lpstr>Þema</vt:lpstr>
      </vt:variant>
      <vt:variant>
        <vt:i4>1</vt:i4>
      </vt:variant>
      <vt:variant>
        <vt:lpstr>Skyggnutitlar</vt:lpstr>
      </vt:variant>
      <vt:variant>
        <vt:i4>41</vt:i4>
      </vt:variant>
    </vt:vector>
  </HeadingPairs>
  <TitlesOfParts>
    <vt:vector size="42" baseType="lpstr">
      <vt:lpstr>1_Office Theme</vt:lpstr>
      <vt:lpstr> International Conference  Education and Training for European Teachers:  Competence Models, Curricular Objectives and Harmonising Theory and Practice</vt:lpstr>
      <vt:lpstr>Workshop 3 The points of departure in the presentation, defined by the organisers</vt:lpstr>
      <vt:lpstr>Teacher educators and professional development The points of departure in the presentation</vt:lpstr>
      <vt:lpstr>The pupils; those that educate them and those that educate them</vt:lpstr>
      <vt:lpstr>The pupils; those that educate them and those that educate them</vt:lpstr>
      <vt:lpstr>Teacher educators and professional development The points of departure in the presentation</vt:lpstr>
      <vt:lpstr>Teacher educators and professional development The points of departure in the presentation</vt:lpstr>
      <vt:lpstr>The task and some questions</vt:lpstr>
      <vt:lpstr>The timeline of teacher education and education</vt:lpstr>
      <vt:lpstr>A schematic diagram indicating the way many people think (implicitly) about education, accepting a relatively sensible description for the 1950’s</vt:lpstr>
      <vt:lpstr>The timeline of teaching and teacher education</vt:lpstr>
      <vt:lpstr>The actors and the task Teachers</vt:lpstr>
      <vt:lpstr>The actors and the task Teacher Education. Ingredients, i.e. the tasks of the teacher educators</vt:lpstr>
      <vt:lpstr>Skyggna 14</vt:lpstr>
      <vt:lpstr>The actors and the task Teacher Education. Ingredients, i.e. the tasks of the teacher educators</vt:lpstr>
      <vt:lpstr>Deconstructing the aims of education and  relating them to, e.g. PISA or the world of work</vt:lpstr>
      <vt:lpstr>Deconstructing the aims of education and  relating them to, e.g. PISA or the world of work</vt:lpstr>
      <vt:lpstr>The actors and the task Teacher Education. Ingredients, i.e. the tasks of the teacher educators</vt:lpstr>
      <vt:lpstr>The actors and the task Teacher Education. Ingredients, i.e. the tasks of the teacher educators</vt:lpstr>
      <vt:lpstr>An example of exponential growth</vt:lpstr>
      <vt:lpstr>Staðan tekin</vt:lpstr>
      <vt:lpstr>Where are we now within education? On balance?</vt:lpstr>
      <vt:lpstr>Skyggna 23</vt:lpstr>
      <vt:lpstr>The actors and the task  Teacher Educators</vt:lpstr>
      <vt:lpstr>Skyggna 25</vt:lpstr>
      <vt:lpstr>Skyggna 26</vt:lpstr>
      <vt:lpstr>The System Teacher Education</vt:lpstr>
      <vt:lpstr>The System Teacher Education</vt:lpstr>
      <vt:lpstr>Skyggna 29</vt:lpstr>
      <vt:lpstr>The System Teacher Education</vt:lpstr>
      <vt:lpstr>Why Professional development should take the central stage</vt:lpstr>
      <vt:lpstr>Skyggna 32</vt:lpstr>
      <vt:lpstr>Skyggna 33</vt:lpstr>
      <vt:lpstr>Skyggna 34</vt:lpstr>
      <vt:lpstr>Skyggna 35</vt:lpstr>
      <vt:lpstr>The System  Institutions of Teacher Education</vt:lpstr>
      <vt:lpstr>The System  Institutions of Teacher Education</vt:lpstr>
      <vt:lpstr>Council of Europe Charter on Education for Democratic Citizenship and Human Rights Education</vt:lpstr>
      <vt:lpstr>Massive documentation related the development of education Examples of OECD studies</vt:lpstr>
      <vt:lpstr>Teacher educators and professional development The points of departure in the presentation</vt:lpstr>
      <vt:lpstr>Thank you</vt:lpstr>
    </vt:vector>
  </TitlesOfParts>
  <Company>Espur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Jón Torfi Jónasson</cp:lastModifiedBy>
  <cp:revision>582</cp:revision>
  <cp:lastPrinted>2013-03-08T18:03:22Z</cp:lastPrinted>
  <dcterms:created xsi:type="dcterms:W3CDTF">2010-06-28T14:25:40Z</dcterms:created>
  <dcterms:modified xsi:type="dcterms:W3CDTF">2014-01-20T08:47:42Z</dcterms:modified>
</cp:coreProperties>
</file>