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7" r:id="rId2"/>
    <p:sldId id="260" r:id="rId3"/>
    <p:sldId id="261" r:id="rId4"/>
    <p:sldId id="265" r:id="rId5"/>
    <p:sldId id="266" r:id="rId6"/>
    <p:sldId id="262" r:id="rId7"/>
    <p:sldId id="267" r:id="rId8"/>
    <p:sldId id="268" r:id="rId9"/>
    <p:sldId id="264" r:id="rId1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64476" autoAdjust="0"/>
  </p:normalViewPr>
  <p:slideViewPr>
    <p:cSldViewPr>
      <p:cViewPr varScale="1">
        <p:scale>
          <a:sx n="46" d="100"/>
          <a:sy n="46" d="100"/>
        </p:scale>
        <p:origin x="-207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AEDC922B-4910-4DBD-B5AF-D718ACF91E86}" type="datetimeFigureOut">
              <a:rPr lang="fi-FI" smtClean="0"/>
              <a:pPr/>
              <a:t>20.1.2014</a:t>
            </a:fld>
            <a:endParaRPr lang="fi-FI"/>
          </a:p>
        </p:txBody>
      </p:sp>
      <p:sp>
        <p:nvSpPr>
          <p:cNvPr id="4" name="Alatunnisteen paikkamerkki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32C008DA-ECA1-45D1-B558-F0AA4A1CDD8E}" type="slidenum">
              <a:rPr lang="fi-FI" smtClean="0"/>
              <a:pPr/>
              <a:t>‹#›</a:t>
            </a:fld>
            <a:endParaRPr lang="fi-FI"/>
          </a:p>
        </p:txBody>
      </p:sp>
    </p:spTree>
    <p:extLst>
      <p:ext uri="{BB962C8B-B14F-4D97-AF65-F5344CB8AC3E}">
        <p14:creationId xmlns:p14="http://schemas.microsoft.com/office/powerpoint/2010/main" val="108982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671"/>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777607" y="0"/>
            <a:ext cx="2889938" cy="496671"/>
          </a:xfrm>
          <a:prstGeom prst="rect">
            <a:avLst/>
          </a:prstGeom>
        </p:spPr>
        <p:txBody>
          <a:bodyPr vert="horz" lIns="91440" tIns="45720" rIns="91440" bIns="45720" rtlCol="0"/>
          <a:lstStyle>
            <a:lvl1pPr algn="r">
              <a:defRPr sz="1200"/>
            </a:lvl1pPr>
          </a:lstStyle>
          <a:p>
            <a:fld id="{66A9A555-5BC3-4FAE-9846-189764EC0A2F}" type="datetimeFigureOut">
              <a:rPr lang="fi-FI" smtClean="0"/>
              <a:pPr/>
              <a:t>20.1.2014</a:t>
            </a:fld>
            <a:endParaRPr lang="fi-FI"/>
          </a:p>
        </p:txBody>
      </p:sp>
      <p:sp>
        <p:nvSpPr>
          <p:cNvPr id="4" name="Dian kuvan paikkamerkki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66909" y="4715831"/>
            <a:ext cx="5335270" cy="4466649"/>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272"/>
            <a:ext cx="2889938" cy="496671"/>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777607" y="9428272"/>
            <a:ext cx="2889938" cy="496671"/>
          </a:xfrm>
          <a:prstGeom prst="rect">
            <a:avLst/>
          </a:prstGeom>
        </p:spPr>
        <p:txBody>
          <a:bodyPr vert="horz" lIns="91440" tIns="45720" rIns="91440" bIns="45720" rtlCol="0" anchor="b"/>
          <a:lstStyle>
            <a:lvl1pPr algn="r">
              <a:defRPr sz="1200"/>
            </a:lvl1pPr>
          </a:lstStyle>
          <a:p>
            <a:fld id="{0A8306B8-843B-4848-93CF-8403313D91C5}" type="slidenum">
              <a:rPr lang="fi-FI" smtClean="0"/>
              <a:pPr/>
              <a:t>‹#›</a:t>
            </a:fld>
            <a:endParaRPr lang="fi-FI"/>
          </a:p>
        </p:txBody>
      </p:sp>
    </p:spTree>
    <p:extLst>
      <p:ext uri="{BB962C8B-B14F-4D97-AF65-F5344CB8AC3E}">
        <p14:creationId xmlns:p14="http://schemas.microsoft.com/office/powerpoint/2010/main" val="247376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0A8306B8-843B-4848-93CF-8403313D91C5}" type="slidenum">
              <a:rPr lang="fi-FI" smtClean="0"/>
              <a:pPr/>
              <a:t>1</a:t>
            </a:fld>
            <a:endParaRPr lang="fi-FI"/>
          </a:p>
        </p:txBody>
      </p:sp>
    </p:spTree>
    <p:extLst>
      <p:ext uri="{BB962C8B-B14F-4D97-AF65-F5344CB8AC3E}">
        <p14:creationId xmlns:p14="http://schemas.microsoft.com/office/powerpoint/2010/main" val="1995445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sz="1200" b="1" kern="1200" dirty="0" smtClean="0">
                <a:solidFill>
                  <a:schemeClr val="tx1"/>
                </a:solidFill>
                <a:effectLst/>
                <a:latin typeface="+mn-lt"/>
                <a:ea typeface="+mn-ea"/>
                <a:cs typeface="+mn-cs"/>
              </a:rPr>
              <a:t>To consider</a:t>
            </a:r>
            <a:r>
              <a:rPr lang="en-US" sz="1200" b="1" kern="1200" baseline="0" dirty="0" smtClean="0">
                <a:solidFill>
                  <a:schemeClr val="tx1"/>
                </a:solidFill>
                <a:effectLst/>
                <a:latin typeface="+mn-lt"/>
                <a:ea typeface="+mn-ea"/>
                <a:cs typeface="+mn-cs"/>
              </a:rPr>
              <a:t> the first question addressed to this work shop</a:t>
            </a:r>
            <a:r>
              <a:rPr lang="en-US" sz="1200" b="0" kern="1200" baseline="0" dirty="0" smtClean="0">
                <a:solidFill>
                  <a:schemeClr val="tx1"/>
                </a:solidFill>
                <a:effectLst/>
                <a:latin typeface="+mn-lt"/>
                <a:ea typeface="+mn-ea"/>
                <a:cs typeface="+mn-cs"/>
              </a:rPr>
              <a:t> I’ll introduce my latest research </a:t>
            </a:r>
            <a:r>
              <a:rPr lang="en-US" sz="1200" b="0" strike="noStrike" kern="1200" baseline="0" dirty="0" smtClean="0">
                <a:solidFill>
                  <a:srgbClr val="FF0000"/>
                </a:solidFill>
                <a:effectLst/>
                <a:latin typeface="+mn-lt"/>
                <a:ea typeface="+mn-ea"/>
                <a:cs typeface="+mn-cs"/>
              </a:rPr>
              <a:t>concerning the </a:t>
            </a:r>
            <a:r>
              <a:rPr lang="en-US" sz="1200" b="0" kern="1200" baseline="0" dirty="0" smtClean="0">
                <a:solidFill>
                  <a:schemeClr val="tx1"/>
                </a:solidFill>
                <a:effectLst/>
                <a:latin typeface="+mn-lt"/>
                <a:ea typeface="+mn-ea"/>
                <a:cs typeface="+mn-cs"/>
              </a:rPr>
              <a:t>perceptions and experiences of inclusive arrangements of Finnish teachers. This review was made through the indexes of inclusion.</a:t>
            </a: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 culture</a:t>
            </a:r>
            <a:r>
              <a:rPr lang="en-US" sz="1200" b="1" kern="1200" baseline="0" dirty="0" smtClean="0">
                <a:solidFill>
                  <a:schemeClr val="tx1"/>
                </a:solidFill>
                <a:effectLst/>
                <a:latin typeface="+mn-lt"/>
                <a:ea typeface="+mn-ea"/>
                <a:cs typeface="+mn-cs"/>
              </a:rPr>
              <a:t> of inclusion: </a:t>
            </a:r>
            <a:r>
              <a:rPr lang="en-US" sz="1200" kern="1200" dirty="0" smtClean="0">
                <a:solidFill>
                  <a:schemeClr val="tx1"/>
                </a:solidFill>
                <a:effectLst/>
                <a:latin typeface="+mn-lt"/>
                <a:ea typeface="+mn-ea"/>
                <a:cs typeface="+mn-cs"/>
              </a:rPr>
              <a:t>First of all, teachers considered the co-operative and appreciative attitudes among the education personnel and other school staff and parents, crucial</a:t>
            </a:r>
            <a:r>
              <a:rPr lang="en-US" sz="1200" kern="1200" dirty="0" smtClean="0">
                <a:solidFill>
                  <a:srgbClr val="FF0000"/>
                </a:solidFill>
                <a:effectLst/>
                <a:latin typeface="+mn-lt"/>
                <a:ea typeface="+mn-ea"/>
                <a:cs typeface="+mn-cs"/>
              </a:rPr>
              <a:t>.</a:t>
            </a:r>
            <a:r>
              <a:rPr lang="en-US" sz="1200" b="1" kern="1200" dirty="0" smtClean="0">
                <a:solidFill>
                  <a:srgbClr val="FF0000"/>
                </a:solidFill>
                <a:effectLst/>
                <a:latin typeface="+mn-lt"/>
                <a:ea typeface="+mn-ea"/>
                <a:cs typeface="+mn-cs"/>
              </a:rPr>
              <a:t> Teachers </a:t>
            </a:r>
            <a:r>
              <a:rPr lang="en-US" sz="1200" kern="1200" dirty="0" smtClean="0">
                <a:solidFill>
                  <a:schemeClr val="tx1"/>
                </a:solidFill>
                <a:effectLst/>
                <a:latin typeface="+mn-lt"/>
                <a:ea typeface="+mn-ea"/>
                <a:cs typeface="+mn-cs"/>
              </a:rPr>
              <a:t>pointed out that the starting point would always have to be students’ needs. In essence, the teachers stressed local, school-specific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policies or principles of inclusion: The</a:t>
            </a:r>
            <a:r>
              <a:rPr lang="en-US" sz="1200" kern="1200" dirty="0" smtClean="0">
                <a:solidFill>
                  <a:schemeClr val="tx1"/>
                </a:solidFill>
                <a:effectLst/>
                <a:latin typeface="+mn-lt"/>
                <a:ea typeface="+mn-ea"/>
                <a:cs typeface="+mn-cs"/>
              </a:rPr>
              <a:t> local</a:t>
            </a:r>
            <a:r>
              <a:rPr lang="en-US" sz="1200" kern="1200" baseline="0" dirty="0" smtClean="0">
                <a:solidFill>
                  <a:schemeClr val="tx1"/>
                </a:solidFill>
                <a:effectLst/>
                <a:latin typeface="+mn-lt"/>
                <a:ea typeface="+mn-ea"/>
                <a:cs typeface="+mn-cs"/>
              </a:rPr>
              <a:t> schools</a:t>
            </a:r>
            <a:r>
              <a:rPr lang="en-US" sz="1200" kern="1200" dirty="0" smtClean="0">
                <a:solidFill>
                  <a:schemeClr val="tx1"/>
                </a:solidFill>
                <a:effectLst/>
                <a:latin typeface="+mn-lt"/>
                <a:ea typeface="+mn-ea"/>
                <a:cs typeface="+mn-cs"/>
              </a:rPr>
              <a:t> are the neighborhood schools which produce flexible solutions in multi-professional collaboration. Teamwork was reported to consist of consultation, teacher cooperation, support given by assistants (or paraprofessionals), planning and teaching together with another teacher (</a:t>
            </a:r>
            <a:r>
              <a:rPr lang="en-US" sz="1200" kern="1200" dirty="0" err="1" smtClean="0">
                <a:solidFill>
                  <a:schemeClr val="tx1"/>
                </a:solidFill>
                <a:effectLst/>
                <a:latin typeface="+mn-lt"/>
                <a:ea typeface="+mn-ea"/>
                <a:cs typeface="+mn-cs"/>
              </a:rPr>
              <a:t>s.c.</a:t>
            </a:r>
            <a:r>
              <a:rPr lang="en-US" sz="1200" kern="1200" dirty="0" smtClean="0">
                <a:solidFill>
                  <a:schemeClr val="tx1"/>
                </a:solidFill>
                <a:effectLst/>
                <a:latin typeface="+mn-lt"/>
                <a:ea typeface="+mn-ea"/>
                <a:cs typeface="+mn-cs"/>
              </a:rPr>
              <a:t> co-teaching).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teachers in this study reported that teamwork leads to good outcomes at many levels: pupils succeed in their studies and collaboration provides teachers with experiences of success, too.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teachers’ opinions</a:t>
            </a:r>
            <a:r>
              <a:rPr lang="en-US" sz="1200" strike="sngStrike" kern="1200" dirty="0" smtClean="0">
                <a:solidFill>
                  <a:schemeClr val="tx1"/>
                </a:solidFill>
                <a:effectLst/>
                <a:latin typeface="+mn-lt"/>
                <a:ea typeface="+mn-ea"/>
                <a:cs typeface="+mn-cs"/>
              </a:rPr>
              <a:t>,</a:t>
            </a:r>
            <a:r>
              <a:rPr lang="en-US" sz="1200" strike="sngStrike"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inclusion will require in future  new definitions of teachers’ roles; such</a:t>
            </a:r>
            <a:r>
              <a:rPr lang="en-US" sz="1200" kern="1200" baseline="0" dirty="0" smtClean="0">
                <a:solidFill>
                  <a:schemeClr val="tx1"/>
                </a:solidFill>
                <a:effectLst/>
                <a:latin typeface="+mn-lt"/>
                <a:ea typeface="+mn-ea"/>
                <a:cs typeface="+mn-cs"/>
              </a:rPr>
              <a:t> as </a:t>
            </a:r>
            <a:r>
              <a:rPr lang="en-US" sz="1200" kern="1200" dirty="0" smtClean="0">
                <a:solidFill>
                  <a:schemeClr val="tx1"/>
                </a:solidFill>
                <a:effectLst/>
                <a:latin typeface="+mn-lt"/>
                <a:ea typeface="+mn-ea"/>
                <a:cs typeface="+mn-cs"/>
              </a:rPr>
              <a:t>consulting, informing and communicating</a:t>
            </a:r>
            <a:r>
              <a:rPr lang="en-US" sz="1200" kern="1200" baseline="0" dirty="0" smtClean="0">
                <a:solidFill>
                  <a:schemeClr val="tx1"/>
                </a:solidFill>
                <a:effectLst/>
                <a:latin typeface="+mn-lt"/>
                <a:ea typeface="+mn-ea"/>
                <a:cs typeface="+mn-cs"/>
              </a:rPr>
              <a:t> and more time in order to carry out all these tasks.</a:t>
            </a:r>
            <a:r>
              <a:rPr lang="en-US" sz="1200" kern="1200" dirty="0" smtClean="0">
                <a:solidFill>
                  <a:schemeClr val="tx1"/>
                </a:solidFill>
                <a:effectLst/>
                <a:latin typeface="+mn-lt"/>
                <a:ea typeface="+mn-ea"/>
                <a:cs typeface="+mn-cs"/>
              </a:rPr>
              <a:t> Teachers acknowledge the importance of creating procedures or systems to flexibly modify support during the school year. These include, among others, support from different municipal and civic centers.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Moreover, the need for open and established routes of communication was expressed in teachers’ answers.</a:t>
            </a: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practices of inclusion: </a:t>
            </a:r>
            <a:r>
              <a:rPr lang="en-US" sz="1200" kern="1200" dirty="0" smtClean="0">
                <a:solidFill>
                  <a:schemeClr val="tx1"/>
                </a:solidFill>
                <a:effectLst/>
                <a:latin typeface="+mn-lt"/>
                <a:ea typeface="+mn-ea"/>
                <a:cs typeface="+mn-cs"/>
              </a:rPr>
              <a:t>teachers named </a:t>
            </a:r>
            <a:r>
              <a:rPr lang="en-US" sz="1200" i="1" kern="1200" dirty="0" smtClean="0">
                <a:solidFill>
                  <a:schemeClr val="tx1"/>
                </a:solidFill>
                <a:effectLst/>
                <a:latin typeface="+mn-lt"/>
                <a:ea typeface="+mn-ea"/>
                <a:cs typeface="+mn-cs"/>
              </a:rPr>
              <a:t>flexible and diversified practices</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support for individuality and dissimilarity</a:t>
            </a:r>
            <a:r>
              <a:rPr lang="en-US" sz="1200" kern="1200" dirty="0" smtClean="0">
                <a:solidFill>
                  <a:schemeClr val="tx1"/>
                </a:solidFill>
                <a:effectLst/>
                <a:latin typeface="+mn-lt"/>
                <a:ea typeface="+mn-ea"/>
                <a:cs typeface="+mn-cs"/>
              </a:rPr>
              <a:t>. The inclusive school naturally provides the outer environment for teaching: for example, classrooms should be easily adjustable for various purposes and for working with groups of different sizes. In addition, inclusive teaching makes it necessary</a:t>
            </a:r>
            <a:r>
              <a:rPr lang="en-US" sz="1200" kern="1200" baseline="0" dirty="0" smtClean="0">
                <a:solidFill>
                  <a:schemeClr val="tx1"/>
                </a:solidFill>
                <a:effectLst/>
                <a:latin typeface="+mn-lt"/>
                <a:ea typeface="+mn-ea"/>
                <a:cs typeface="+mn-cs"/>
              </a:rPr>
              <a:t> to provide  </a:t>
            </a:r>
            <a:r>
              <a:rPr lang="en-US" sz="1200" kern="1200" dirty="0" smtClean="0">
                <a:solidFill>
                  <a:schemeClr val="tx1"/>
                </a:solidFill>
                <a:effectLst/>
                <a:latin typeface="+mn-lt"/>
                <a:ea typeface="+mn-ea"/>
                <a:cs typeface="+mn-cs"/>
              </a:rPr>
              <a:t>various teaching equipment and materials</a:t>
            </a:r>
          </a:p>
          <a:p>
            <a:endParaRPr lang="fi-FI" dirty="0"/>
          </a:p>
        </p:txBody>
      </p:sp>
      <p:sp>
        <p:nvSpPr>
          <p:cNvPr id="4" name="Dian numeron paikkamerkki 3"/>
          <p:cNvSpPr>
            <a:spLocks noGrp="1"/>
          </p:cNvSpPr>
          <p:nvPr>
            <p:ph type="sldNum" sz="quarter" idx="10"/>
          </p:nvPr>
        </p:nvSpPr>
        <p:spPr/>
        <p:txBody>
          <a:bodyPr/>
          <a:lstStyle/>
          <a:p>
            <a:fld id="{0A8306B8-843B-4848-93CF-8403313D91C5}" type="slidenum">
              <a:rPr lang="fi-FI" smtClean="0"/>
              <a:pPr/>
              <a:t>2</a:t>
            </a:fld>
            <a:endParaRPr lang="fi-FI"/>
          </a:p>
        </p:txBody>
      </p:sp>
    </p:spTree>
    <p:extLst>
      <p:ext uri="{BB962C8B-B14F-4D97-AF65-F5344CB8AC3E}">
        <p14:creationId xmlns:p14="http://schemas.microsoft.com/office/powerpoint/2010/main" val="4285844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smtClean="0"/>
              <a:t>INCLUSION CAN</a:t>
            </a:r>
            <a:r>
              <a:rPr lang="fi-FI" b="1" baseline="0" dirty="0" smtClean="0"/>
              <a:t> BE UNDERSTOOD IN MANY WAYS</a:t>
            </a:r>
            <a:endParaRPr lang="fi-FI" b="1" dirty="0" smtClean="0"/>
          </a:p>
          <a:p>
            <a:r>
              <a:rPr lang="fi-FI" b="1" dirty="0" err="1" smtClean="0"/>
              <a:t>Contextual</a:t>
            </a:r>
            <a:r>
              <a:rPr lang="fi-FI" b="1" dirty="0" smtClean="0"/>
              <a:t> </a:t>
            </a:r>
            <a:r>
              <a:rPr lang="fi-FI" b="1" dirty="0" err="1" smtClean="0"/>
              <a:t>factors</a:t>
            </a:r>
            <a:r>
              <a:rPr lang="fi-FI" b="1" baseline="0" dirty="0" smtClean="0"/>
              <a:t> </a:t>
            </a:r>
            <a:r>
              <a:rPr lang="fi-FI" b="0" baseline="0" dirty="0" err="1" smtClean="0"/>
              <a:t>such</a:t>
            </a:r>
            <a:r>
              <a:rPr lang="fi-FI" b="0" baseline="0" dirty="0" smtClean="0"/>
              <a:t> as </a:t>
            </a:r>
            <a:r>
              <a:rPr lang="fi-FI" b="1" dirty="0" smtClean="0"/>
              <a:t> </a:t>
            </a:r>
            <a:r>
              <a:rPr lang="en-US" sz="1200" kern="1200" dirty="0" smtClean="0">
                <a:solidFill>
                  <a:schemeClr val="tx1"/>
                </a:solidFill>
                <a:effectLst/>
                <a:latin typeface="+mn-lt"/>
                <a:ea typeface="+mn-ea"/>
                <a:cs typeface="+mn-cs"/>
              </a:rPr>
              <a:t>geography, demography, culture, language, the structure of society and system of education INFLUENCE  the ways </a:t>
            </a:r>
            <a:r>
              <a:rPr lang="en-US" sz="1200" dirty="0" smtClean="0">
                <a:solidFill>
                  <a:srgbClr val="000099"/>
                </a:solidFill>
                <a:sym typeface="Wingdings" pitchFamily="2" charset="2"/>
              </a:rPr>
              <a:t>we understand inclusion.</a:t>
            </a:r>
          </a:p>
          <a:p>
            <a:pPr lvl="1">
              <a:buFont typeface="Wingdings"/>
              <a:buChar char="à"/>
            </a:pPr>
            <a:r>
              <a:rPr lang="en-US" sz="2000" dirty="0" smtClean="0">
                <a:solidFill>
                  <a:srgbClr val="000099"/>
                </a:solidFill>
                <a:sym typeface="Wingdings" pitchFamily="2" charset="2"/>
              </a:rPr>
              <a:t>The ways we understand inclusion HAVE AN IMPACT on the interpretations we make from observing  the needs of diverse students</a:t>
            </a:r>
          </a:p>
          <a:p>
            <a:pPr lvl="1">
              <a:buFont typeface="Wingdings"/>
              <a:buChar char="à"/>
            </a:pPr>
            <a:r>
              <a:rPr lang="en-US" sz="2000" dirty="0" smtClean="0">
                <a:solidFill>
                  <a:srgbClr val="000099"/>
                </a:solidFill>
                <a:sym typeface="Wingdings" pitchFamily="2" charset="2"/>
              </a:rPr>
              <a:t>They produce different kind of pedagogical knowledge and implementations in teaching and education</a:t>
            </a:r>
          </a:p>
          <a:p>
            <a:endParaRPr lang="en-US" sz="1200" kern="120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That’s why it seems that one of the basic elements of teachers’ profession or competences is the ability to act as A reflective practitioner WHICH INVOLVES FOLLOWING SKILLS:</a:t>
            </a:r>
          </a:p>
          <a:p>
            <a:endParaRPr lang="en-US" sz="1200" b="1" kern="1200" baseline="0" dirty="0" smtClean="0">
              <a:solidFill>
                <a:schemeClr val="tx1"/>
              </a:solidFill>
              <a:effectLst/>
              <a:latin typeface="+mn-lt"/>
              <a:ea typeface="+mn-ea"/>
              <a:cs typeface="+mn-cs"/>
            </a:endParaRPr>
          </a:p>
          <a:p>
            <a:pPr marL="742950" lvl="2" indent="-342900">
              <a:buFont typeface="Wingdings"/>
              <a:buChar char="à"/>
            </a:pPr>
            <a:r>
              <a:rPr lang="en-US" sz="2000" dirty="0" smtClean="0">
                <a:solidFill>
                  <a:srgbClr val="000099"/>
                </a:solidFill>
                <a:sym typeface="Wingdings" pitchFamily="2" charset="2"/>
              </a:rPr>
              <a:t>Skills to reflect one’s teaching</a:t>
            </a:r>
          </a:p>
          <a:p>
            <a:pPr marL="742950" lvl="2" indent="-342900">
              <a:buFont typeface="Wingdings"/>
              <a:buChar char="à"/>
            </a:pPr>
            <a:r>
              <a:rPr lang="en-US" sz="2000" dirty="0" smtClean="0">
                <a:solidFill>
                  <a:srgbClr val="000099"/>
                </a:solidFill>
                <a:sym typeface="Wingdings" pitchFamily="2" charset="2"/>
              </a:rPr>
              <a:t>Skills to combine theory and practice</a:t>
            </a:r>
          </a:p>
          <a:p>
            <a:pPr marL="742950" lvl="2" indent="-342900">
              <a:buFont typeface="Wingdings"/>
              <a:buChar char="à"/>
            </a:pPr>
            <a:r>
              <a:rPr lang="en-US" sz="2000" dirty="0" smtClean="0">
                <a:solidFill>
                  <a:srgbClr val="000099"/>
                </a:solidFill>
                <a:sym typeface="Wingdings" pitchFamily="2" charset="2"/>
              </a:rPr>
              <a:t>Skills to collaborate and discuss</a:t>
            </a:r>
          </a:p>
          <a:p>
            <a:endParaRPr lang="en-US" sz="1200" b="1" kern="1200" dirty="0">
              <a:solidFill>
                <a:schemeClr val="tx1"/>
              </a:solidFill>
              <a:effectLst/>
              <a:latin typeface="+mn-lt"/>
              <a:ea typeface="+mn-ea"/>
              <a:cs typeface="+mn-cs"/>
            </a:endParaRPr>
          </a:p>
        </p:txBody>
      </p:sp>
      <p:sp>
        <p:nvSpPr>
          <p:cNvPr id="4" name="Dian numeron paikkamerkki 3"/>
          <p:cNvSpPr>
            <a:spLocks noGrp="1"/>
          </p:cNvSpPr>
          <p:nvPr>
            <p:ph type="sldNum" sz="quarter" idx="10"/>
          </p:nvPr>
        </p:nvSpPr>
        <p:spPr/>
        <p:txBody>
          <a:bodyPr/>
          <a:lstStyle/>
          <a:p>
            <a:fld id="{0A8306B8-843B-4848-93CF-8403313D91C5}" type="slidenum">
              <a:rPr lang="fi-FI" smtClean="0"/>
              <a:pPr/>
              <a:t>3</a:t>
            </a:fld>
            <a:endParaRPr lang="fi-FI"/>
          </a:p>
        </p:txBody>
      </p:sp>
    </p:spTree>
    <p:extLst>
      <p:ext uri="{BB962C8B-B14F-4D97-AF65-F5344CB8AC3E}">
        <p14:creationId xmlns:p14="http://schemas.microsoft.com/office/powerpoint/2010/main" val="389520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 typeface="Arial" pitchFamily="34" charset="0"/>
              <a:buNone/>
            </a:pPr>
            <a:r>
              <a:rPr lang="fi-FI" dirty="0" smtClean="0"/>
              <a:t>The </a:t>
            </a:r>
            <a:r>
              <a:rPr lang="fi-FI" dirty="0" err="1" smtClean="0"/>
              <a:t>third</a:t>
            </a:r>
            <a:r>
              <a:rPr lang="fi-FI" dirty="0" smtClean="0"/>
              <a:t> </a:t>
            </a:r>
            <a:r>
              <a:rPr lang="fi-FI" dirty="0" err="1" smtClean="0"/>
              <a:t>question</a:t>
            </a:r>
            <a:r>
              <a:rPr lang="fi-FI" dirty="0" smtClean="0"/>
              <a:t> to </a:t>
            </a:r>
            <a:r>
              <a:rPr lang="fi-FI" dirty="0" err="1" smtClean="0"/>
              <a:t>consider</a:t>
            </a:r>
            <a:r>
              <a:rPr lang="fi-FI" dirty="0" smtClean="0"/>
              <a:t> is: </a:t>
            </a:r>
            <a:r>
              <a:rPr lang="en-US" sz="1200" kern="0" dirty="0" smtClean="0">
                <a:solidFill>
                  <a:srgbClr val="000099"/>
                </a:solidFill>
              </a:rPr>
              <a:t>How can a common understanding of inclusion in teacher education and profession be achieved? </a:t>
            </a:r>
          </a:p>
          <a:p>
            <a:pPr marL="0" indent="0">
              <a:buFont typeface="Arial" pitchFamily="34" charset="0"/>
              <a:buNone/>
            </a:pPr>
            <a:endParaRPr lang="en-US" sz="1200" kern="0" dirty="0" smtClean="0">
              <a:solidFill>
                <a:srgbClr val="000099"/>
              </a:solidFill>
            </a:endParaRPr>
          </a:p>
          <a:p>
            <a:pPr marL="0" indent="0">
              <a:buFont typeface="Arial" pitchFamily="34" charset="0"/>
              <a:buNone/>
            </a:pPr>
            <a:r>
              <a:rPr lang="en-US" sz="1200" kern="0" dirty="0" smtClean="0">
                <a:solidFill>
                  <a:srgbClr val="000099"/>
                </a:solidFill>
              </a:rPr>
              <a:t>One</a:t>
            </a:r>
            <a:r>
              <a:rPr lang="en-US" sz="1200" kern="0" baseline="0" dirty="0" smtClean="0">
                <a:solidFill>
                  <a:srgbClr val="000099"/>
                </a:solidFill>
              </a:rPr>
              <a:t> answer would be: through the interpretive paradigm.</a:t>
            </a:r>
          </a:p>
          <a:p>
            <a:pPr marL="342900" indent="-342900">
              <a:spcAft>
                <a:spcPts val="1200"/>
              </a:spcAft>
              <a:buFont typeface="Arial" pitchFamily="34" charset="0"/>
              <a:buChar char="•"/>
            </a:pPr>
            <a:r>
              <a:rPr lang="en-US" sz="1200" dirty="0" smtClean="0">
                <a:solidFill>
                  <a:srgbClr val="000099"/>
                </a:solidFill>
              </a:rPr>
              <a:t>During the 1980s qualitative research gradually became a more common and scholarly accepted way of knowing in educational research in Finland</a:t>
            </a:r>
          </a:p>
          <a:p>
            <a:pPr marL="342900" indent="-342900">
              <a:spcAft>
                <a:spcPts val="1200"/>
              </a:spcAft>
              <a:buFont typeface="Arial" pitchFamily="34" charset="0"/>
              <a:buChar char="•"/>
            </a:pPr>
            <a:r>
              <a:rPr lang="en-US" sz="1200" dirty="0" smtClean="0">
                <a:solidFill>
                  <a:srgbClr val="000099"/>
                </a:solidFill>
              </a:rPr>
              <a:t>In interpretive approaches the aim is to look for, describe and understand human action on the basis of individual (also collective) meaning making, to understand people’s inner world and  ITS </a:t>
            </a:r>
            <a:r>
              <a:rPr lang="en-US" sz="1200" strike="sngStrike" dirty="0" smtClean="0">
                <a:solidFill>
                  <a:srgbClr val="000099"/>
                </a:solidFill>
              </a:rPr>
              <a:t>the</a:t>
            </a:r>
            <a:r>
              <a:rPr lang="en-US" sz="1200" dirty="0" smtClean="0">
                <a:solidFill>
                  <a:srgbClr val="000099"/>
                </a:solidFill>
              </a:rPr>
              <a:t> impact on their action </a:t>
            </a:r>
          </a:p>
          <a:p>
            <a:pPr marL="342900" indent="-342900">
              <a:spcAft>
                <a:spcPts val="1200"/>
              </a:spcAft>
              <a:buFont typeface="Arial" pitchFamily="34" charset="0"/>
              <a:buChar char="•"/>
            </a:pPr>
            <a:r>
              <a:rPr lang="en-US" sz="1200" dirty="0" smtClean="0">
                <a:solidFill>
                  <a:srgbClr val="000099"/>
                </a:solidFill>
              </a:rPr>
              <a:t>Teachers’ subjective experiences and meanings became appreciated, TEACHERS WERE GIVEN</a:t>
            </a:r>
            <a:r>
              <a:rPr lang="en-US" sz="1200" baseline="0" dirty="0" smtClean="0">
                <a:solidFill>
                  <a:srgbClr val="000099"/>
                </a:solidFill>
              </a:rPr>
              <a:t> A VOICE IN RESEARCH (TÄSSÄ VOISI VIIATTA SIIHEN MINUN ISATT-TEOKSEN ARTIKKELIIN JA MAHDOLLISESTI MYÖS SIINÄ KÄYTTÄMIINI LÄHTEISIINKIN)</a:t>
            </a:r>
            <a:endParaRPr lang="en-US" dirty="0" smtClean="0">
              <a:solidFill>
                <a:srgbClr val="000099"/>
              </a:solidFill>
            </a:endParaRPr>
          </a:p>
          <a:p>
            <a:pPr marL="0" indent="0">
              <a:buFont typeface="Arial" pitchFamily="34" charset="0"/>
              <a:buNone/>
            </a:pPr>
            <a:endParaRPr lang="fi-FI" dirty="0" smtClean="0"/>
          </a:p>
          <a:p>
            <a:pPr marL="0" indent="0">
              <a:buFont typeface="Arial" pitchFamily="34" charset="0"/>
              <a:buNone/>
            </a:pPr>
            <a:r>
              <a:rPr lang="fi-FI" dirty="0" smtClean="0"/>
              <a:t>SOME MORE INFO: </a:t>
            </a:r>
            <a:r>
              <a:rPr lang="en-US" sz="1200" b="1" dirty="0" smtClean="0">
                <a:solidFill>
                  <a:srgbClr val="003399"/>
                </a:solidFill>
              </a:rPr>
              <a:t>Previously the role of research and theory in teacher education were</a:t>
            </a:r>
            <a:r>
              <a:rPr lang="en-US" sz="1200" b="1" baseline="0" dirty="0" smtClean="0">
                <a:solidFill>
                  <a:srgbClr val="003399"/>
                </a:solidFill>
              </a:rPr>
              <a:t> viewed through </a:t>
            </a:r>
            <a:r>
              <a:rPr lang="en-US" sz="1200" b="1" dirty="0" smtClean="0">
                <a:solidFill>
                  <a:srgbClr val="003399"/>
                </a:solidFill>
              </a:rPr>
              <a:t> the positivist paradigm </a:t>
            </a:r>
          </a:p>
          <a:p>
            <a:pPr marL="342900" indent="-342900">
              <a:spcAft>
                <a:spcPts val="1200"/>
              </a:spcAft>
              <a:buFont typeface="Arial" pitchFamily="34" charset="0"/>
              <a:buChar char="•"/>
            </a:pPr>
            <a:r>
              <a:rPr lang="en-US" strike="sngStrike" dirty="0" smtClean="0">
                <a:solidFill>
                  <a:srgbClr val="003399"/>
                </a:solidFill>
              </a:rPr>
              <a:t>But</a:t>
            </a:r>
            <a:r>
              <a:rPr lang="en-US" strike="sngStrike" baseline="0" dirty="0" smtClean="0">
                <a:solidFill>
                  <a:srgbClr val="003399"/>
                </a:solidFill>
              </a:rPr>
              <a:t> </a:t>
            </a:r>
            <a:r>
              <a:rPr lang="en-US" baseline="0" dirty="0" smtClean="0">
                <a:solidFill>
                  <a:srgbClr val="003399"/>
                </a:solidFill>
              </a:rPr>
              <a:t>t</a:t>
            </a:r>
            <a:r>
              <a:rPr lang="en-US" dirty="0" smtClean="0">
                <a:solidFill>
                  <a:srgbClr val="003399"/>
                </a:solidFill>
              </a:rPr>
              <a:t>eachers and students experienced the research findings, presented in statistical probabilities, trivial and far from the everyday life in classrooms</a:t>
            </a:r>
          </a:p>
          <a:p>
            <a:pPr marL="342900" indent="-342900">
              <a:spcAft>
                <a:spcPts val="1200"/>
              </a:spcAft>
              <a:buFont typeface="Arial" pitchFamily="34" charset="0"/>
              <a:buChar char="•"/>
            </a:pPr>
            <a:r>
              <a:rPr lang="en-US" dirty="0" smtClean="0">
                <a:solidFill>
                  <a:srgbClr val="003399"/>
                </a:solidFill>
              </a:rPr>
              <a:t>The positivist research divided the rich educational phenomena only to some features (i.e. variables) and left the teachers as outsiders of their own knowledge</a:t>
            </a:r>
          </a:p>
          <a:p>
            <a:pPr marL="342900" indent="-342900">
              <a:spcAft>
                <a:spcPts val="1200"/>
              </a:spcAft>
              <a:buFont typeface="Arial" pitchFamily="34" charset="0"/>
              <a:buChar char="•"/>
            </a:pPr>
            <a:r>
              <a:rPr lang="en-US" dirty="0" smtClean="0">
                <a:solidFill>
                  <a:srgbClr val="003399"/>
                </a:solidFill>
              </a:rPr>
              <a:t>As a consequence, teachers were viewed as technicians who only delivered the educational ends decided upon experts outside the school</a:t>
            </a:r>
          </a:p>
          <a:p>
            <a:pPr marL="342900" indent="-342900">
              <a:spcAft>
                <a:spcPts val="1200"/>
              </a:spcAft>
              <a:buFont typeface="Arial" pitchFamily="34" charset="0"/>
              <a:buChar char="•"/>
            </a:pPr>
            <a:r>
              <a:rPr lang="en-US" dirty="0" smtClean="0">
                <a:solidFill>
                  <a:srgbClr val="003399"/>
                </a:solidFill>
              </a:rPr>
              <a:t>In teacher education pedagogical actions were externally evaluated</a:t>
            </a:r>
          </a:p>
          <a:p>
            <a:pPr marL="342900" indent="-342900">
              <a:spcAft>
                <a:spcPts val="1200"/>
              </a:spcAft>
              <a:buFont typeface="Arial" pitchFamily="34" charset="0"/>
              <a:buChar char="•"/>
            </a:pPr>
            <a:r>
              <a:rPr lang="en-US" dirty="0" smtClean="0">
                <a:solidFill>
                  <a:srgbClr val="003399"/>
                </a:solidFill>
              </a:rPr>
              <a:t>Students became competitors as they had to prove their skills individually (KUTEN EDELLÄ)</a:t>
            </a:r>
          </a:p>
          <a:p>
            <a:pPr marL="0" indent="0">
              <a:spcAft>
                <a:spcPts val="1200"/>
              </a:spcAft>
              <a:buFont typeface="Arial" pitchFamily="34" charset="0"/>
              <a:buNone/>
            </a:pPr>
            <a:endParaRPr lang="en-US" dirty="0" smtClean="0">
              <a:solidFill>
                <a:srgbClr val="003399"/>
              </a:solidFill>
            </a:endParaRPr>
          </a:p>
          <a:p>
            <a:pPr marL="0" indent="0">
              <a:buFont typeface="Arial" pitchFamily="34" charset="0"/>
              <a:buNone/>
            </a:pPr>
            <a:endParaRPr lang="fi-FI" dirty="0"/>
          </a:p>
        </p:txBody>
      </p:sp>
      <p:sp>
        <p:nvSpPr>
          <p:cNvPr id="4" name="Dian numeron paikkamerkki 3"/>
          <p:cNvSpPr>
            <a:spLocks noGrp="1"/>
          </p:cNvSpPr>
          <p:nvPr>
            <p:ph type="sldNum" sz="quarter" idx="10"/>
          </p:nvPr>
        </p:nvSpPr>
        <p:spPr/>
        <p:txBody>
          <a:bodyPr/>
          <a:lstStyle/>
          <a:p>
            <a:fld id="{89570D59-7A40-42CF-9558-36E5B2C2DD93}" type="slidenum">
              <a:rPr lang="fi-FI" smtClean="0"/>
              <a:pPr/>
              <a:t>4</a:t>
            </a:fld>
            <a:endParaRPr lang="fi-FI"/>
          </a:p>
        </p:txBody>
      </p:sp>
    </p:spTree>
    <p:extLst>
      <p:ext uri="{BB962C8B-B14F-4D97-AF65-F5344CB8AC3E}">
        <p14:creationId xmlns:p14="http://schemas.microsoft.com/office/powerpoint/2010/main" val="1706795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1200"/>
              </a:spcAft>
              <a:buClrTx/>
              <a:buSzTx/>
              <a:buFont typeface="Arial" pitchFamily="34" charset="0"/>
              <a:buNone/>
              <a:tabLst/>
              <a:defRPr/>
            </a:pPr>
            <a:r>
              <a:rPr lang="en-US" sz="1200" b="1" dirty="0" smtClean="0">
                <a:solidFill>
                  <a:srgbClr val="003399"/>
                </a:solidFill>
              </a:rPr>
              <a:t>Interpretive paradigm and teacher education</a:t>
            </a:r>
          </a:p>
          <a:p>
            <a:pPr marL="0" indent="0">
              <a:spcAft>
                <a:spcPts val="1200"/>
              </a:spcAft>
              <a:buFont typeface="Arial" pitchFamily="34" charset="0"/>
              <a:buNone/>
            </a:pPr>
            <a:endParaRPr lang="en-US" sz="1200" dirty="0" smtClean="0">
              <a:solidFill>
                <a:srgbClr val="003399"/>
              </a:solidFill>
            </a:endParaRPr>
          </a:p>
          <a:p>
            <a:pPr marL="342900" indent="-342900">
              <a:spcAft>
                <a:spcPts val="1200"/>
              </a:spcAft>
              <a:buFont typeface="Arial" pitchFamily="34" charset="0"/>
              <a:buChar char="•"/>
            </a:pPr>
            <a:r>
              <a:rPr lang="en-US" sz="1200" dirty="0" smtClean="0">
                <a:solidFill>
                  <a:srgbClr val="003399"/>
                </a:solidFill>
              </a:rPr>
              <a:t>It came apparent that teachers’ consciousness; beliefs, conceptions and values guide their actions in education</a:t>
            </a:r>
          </a:p>
          <a:p>
            <a:pPr marL="342900" indent="-342900">
              <a:spcAft>
                <a:spcPts val="1200"/>
              </a:spcAft>
              <a:buFont typeface="Arial" pitchFamily="34" charset="0"/>
              <a:buChar char="•"/>
            </a:pPr>
            <a:r>
              <a:rPr lang="en-US" sz="1200" dirty="0" smtClean="0">
                <a:solidFill>
                  <a:srgbClr val="003399"/>
                </a:solidFill>
              </a:rPr>
              <a:t>It became important to achieve intersubjectivity between researcher and teachers; Interpretive research is context sensitive</a:t>
            </a:r>
          </a:p>
          <a:p>
            <a:pPr marL="342900" indent="-342900">
              <a:spcAft>
                <a:spcPts val="1200"/>
              </a:spcAft>
              <a:buFont typeface="Arial" pitchFamily="34" charset="0"/>
              <a:buChar char="•"/>
            </a:pPr>
            <a:r>
              <a:rPr lang="en-US" sz="1200" dirty="0" smtClean="0">
                <a:solidFill>
                  <a:srgbClr val="003399"/>
                </a:solidFill>
              </a:rPr>
              <a:t>This shift influenced</a:t>
            </a:r>
            <a:r>
              <a:rPr lang="en-US" sz="1200" baseline="0" dirty="0" smtClean="0">
                <a:solidFill>
                  <a:srgbClr val="003399"/>
                </a:solidFill>
              </a:rPr>
              <a:t> </a:t>
            </a:r>
            <a:r>
              <a:rPr lang="en-US" sz="1200" dirty="0" smtClean="0">
                <a:solidFill>
                  <a:srgbClr val="003399"/>
                </a:solidFill>
              </a:rPr>
              <a:t>decision making in schools, too, in the form of creating, and school-based  local curricula</a:t>
            </a:r>
          </a:p>
          <a:p>
            <a:pPr marL="171450" lvl="0" indent="-171450">
              <a:buFont typeface="Arial" pitchFamily="34" charset="0"/>
              <a:buChar char="•"/>
            </a:pPr>
            <a:r>
              <a:rPr lang="en-US" sz="1200" kern="1200" dirty="0" smtClean="0">
                <a:solidFill>
                  <a:schemeClr val="tx1"/>
                </a:solidFill>
                <a:effectLst/>
                <a:latin typeface="+mn-lt"/>
                <a:ea typeface="+mn-ea"/>
                <a:cs typeface="+mn-cs"/>
              </a:rPr>
              <a:t>Since 1980s the curriculum has only been given national frames (in 1985, 1994 and 2004) and since then the teachers were expected to plan the local application. Teachers started to talk together about educational issues and to value discussions.</a:t>
            </a:r>
          </a:p>
          <a:p>
            <a:pPr marL="171450" lvl="0" indent="-171450">
              <a:buFont typeface="Arial" pitchFamily="34" charset="0"/>
              <a:buChar char="•"/>
            </a:pPr>
            <a:r>
              <a:rPr lang="en-US" sz="1200" b="1" kern="1200" dirty="0" smtClean="0">
                <a:solidFill>
                  <a:schemeClr val="tx1"/>
                </a:solidFill>
                <a:effectLst/>
                <a:latin typeface="+mn-lt"/>
                <a:ea typeface="+mn-ea"/>
                <a:cs typeface="+mn-cs"/>
              </a:rPr>
              <a:t>This change has been slow but it has given Finnish teachers the competences to use and benefit from pedagogical autonomy</a:t>
            </a:r>
            <a:r>
              <a:rPr lang="en-US" sz="1200" b="1" kern="1200" baseline="0" dirty="0" smtClean="0">
                <a:solidFill>
                  <a:schemeClr val="tx1"/>
                </a:solidFill>
                <a:effectLst/>
                <a:latin typeface="+mn-lt"/>
                <a:ea typeface="+mn-ea"/>
                <a:cs typeface="+mn-cs"/>
              </a:rPr>
              <a:t> given them by school administration</a:t>
            </a:r>
            <a:endParaRPr lang="en-US" noProof="0" dirty="0"/>
          </a:p>
        </p:txBody>
      </p:sp>
      <p:sp>
        <p:nvSpPr>
          <p:cNvPr id="4" name="Dian numeron paikkamerkki 3"/>
          <p:cNvSpPr>
            <a:spLocks noGrp="1"/>
          </p:cNvSpPr>
          <p:nvPr>
            <p:ph type="sldNum" sz="quarter" idx="10"/>
          </p:nvPr>
        </p:nvSpPr>
        <p:spPr/>
        <p:txBody>
          <a:bodyPr/>
          <a:lstStyle/>
          <a:p>
            <a:fld id="{89570D59-7A40-42CF-9558-36E5B2C2DD93}" type="slidenum">
              <a:rPr lang="fi-FI" smtClean="0"/>
              <a:pPr/>
              <a:t>5</a:t>
            </a:fld>
            <a:endParaRPr lang="fi-FI"/>
          </a:p>
        </p:txBody>
      </p:sp>
    </p:spTree>
    <p:extLst>
      <p:ext uri="{BB962C8B-B14F-4D97-AF65-F5344CB8AC3E}">
        <p14:creationId xmlns:p14="http://schemas.microsoft.com/office/powerpoint/2010/main" val="732636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A8306B8-843B-4848-93CF-8403313D91C5}" type="slidenum">
              <a:rPr lang="fi-FI" smtClean="0"/>
              <a:pPr/>
              <a:t>6</a:t>
            </a:fld>
            <a:endParaRPr lang="fi-FI"/>
          </a:p>
        </p:txBody>
      </p:sp>
    </p:spTree>
    <p:extLst>
      <p:ext uri="{BB962C8B-B14F-4D97-AF65-F5344CB8AC3E}">
        <p14:creationId xmlns:p14="http://schemas.microsoft.com/office/powerpoint/2010/main" val="1288914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dirty="0" smtClean="0">
                <a:solidFill>
                  <a:srgbClr val="003399"/>
                </a:solidFill>
              </a:rPr>
              <a:t>Interpretive paradigm and teacher education in Lapland</a:t>
            </a:r>
          </a:p>
          <a:p>
            <a:pPr marL="0" lvl="0" indent="0">
              <a:buFont typeface="Arial" pitchFamily="34" charset="0"/>
              <a:buNone/>
            </a:pP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The teacher education curriculum in Lapland is built around the idea of students as active constructors of their pedagogical knowledge and their personal teacher identities. </a:t>
            </a:r>
          </a:p>
          <a:p>
            <a:pPr marL="171450" lvl="0" indent="-171450">
              <a:buFont typeface="Arial" pitchFamily="34" charset="0"/>
              <a:buChar char="•"/>
            </a:pPr>
            <a:r>
              <a:rPr lang="en-US" sz="1200" kern="1200" dirty="0" smtClean="0">
                <a:solidFill>
                  <a:schemeClr val="tx1"/>
                </a:solidFill>
                <a:effectLst/>
                <a:latin typeface="+mn-lt"/>
                <a:ea typeface="+mn-ea"/>
                <a:cs typeface="+mn-cs"/>
              </a:rPr>
              <a:t>The teacher education is based on the prospective </a:t>
            </a:r>
            <a:r>
              <a:rPr lang="en-US" sz="1200" i="1" kern="1200" dirty="0" smtClean="0">
                <a:solidFill>
                  <a:schemeClr val="tx1"/>
                </a:solidFill>
                <a:effectLst/>
                <a:latin typeface="+mn-lt"/>
                <a:ea typeface="+mn-ea"/>
                <a:cs typeface="+mn-cs"/>
              </a:rPr>
              <a:t>teacher as a researcher –</a:t>
            </a:r>
            <a:r>
              <a:rPr lang="en-US" sz="1200" kern="1200" dirty="0" smtClean="0">
                <a:solidFill>
                  <a:schemeClr val="tx1"/>
                </a:solidFill>
                <a:effectLst/>
                <a:latin typeface="+mn-lt"/>
                <a:ea typeface="+mn-ea"/>
                <a:cs typeface="+mn-cs"/>
              </a:rPr>
              <a:t>approach. The entire teacher education program is understood as a reflective process. The focus varies from phase to phase.</a:t>
            </a:r>
          </a:p>
          <a:p>
            <a:pPr marL="171450" lvl="0" indent="-171450">
              <a:buFont typeface="Arial" pitchFamily="34" charset="0"/>
              <a:buChar char="•"/>
            </a:pPr>
            <a:r>
              <a:rPr lang="en-US" sz="1200" kern="1200" dirty="0" smtClean="0">
                <a:solidFill>
                  <a:schemeClr val="tx1"/>
                </a:solidFill>
                <a:effectLst/>
                <a:latin typeface="+mn-lt"/>
                <a:ea typeface="+mn-ea"/>
                <a:cs typeface="+mn-cs"/>
              </a:rPr>
              <a:t>There is a connection between the theory and practice: Each practicum is connected to a theoretical</a:t>
            </a:r>
            <a:r>
              <a:rPr lang="en-US" sz="1200" kern="1200" baseline="0" dirty="0" smtClean="0">
                <a:solidFill>
                  <a:schemeClr val="tx1"/>
                </a:solidFill>
                <a:effectLst/>
                <a:latin typeface="+mn-lt"/>
                <a:ea typeface="+mn-ea"/>
                <a:cs typeface="+mn-cs"/>
              </a:rPr>
              <a:t> course at the university, and each practicum also </a:t>
            </a:r>
            <a:r>
              <a:rPr lang="en-US" sz="1200" kern="1200" dirty="0" smtClean="0">
                <a:solidFill>
                  <a:schemeClr val="tx1"/>
                </a:solidFill>
                <a:effectLst/>
                <a:latin typeface="+mn-lt"/>
                <a:ea typeface="+mn-ea"/>
                <a:cs typeface="+mn-cs"/>
              </a:rPr>
              <a:t>involves learning about and practicing one research approach or method in authentic contexts. </a:t>
            </a:r>
          </a:p>
          <a:p>
            <a:pPr marL="171450" lvl="0" indent="-171450">
              <a:buFont typeface="Arial" pitchFamily="34" charset="0"/>
              <a:buChar char="•"/>
            </a:pPr>
            <a:r>
              <a:rPr lang="en-US" sz="1200" kern="1200" dirty="0" smtClean="0">
                <a:solidFill>
                  <a:schemeClr val="tx1"/>
                </a:solidFill>
                <a:effectLst/>
                <a:latin typeface="+mn-lt"/>
                <a:ea typeface="+mn-ea"/>
                <a:cs typeface="+mn-cs"/>
              </a:rPr>
              <a:t>BY</a:t>
            </a:r>
            <a:r>
              <a:rPr lang="en-US" sz="1200" kern="1200" baseline="0" dirty="0" smtClean="0">
                <a:solidFill>
                  <a:schemeClr val="tx1"/>
                </a:solidFill>
                <a:effectLst/>
                <a:latin typeface="+mn-lt"/>
                <a:ea typeface="+mn-ea"/>
                <a:cs typeface="+mn-cs"/>
              </a:rPr>
              <a:t> C</a:t>
            </a:r>
            <a:r>
              <a:rPr lang="en-US" sz="1200" kern="1200" dirty="0" smtClean="0">
                <a:solidFill>
                  <a:schemeClr val="tx1"/>
                </a:solidFill>
                <a:effectLst/>
                <a:latin typeface="+mn-lt"/>
                <a:ea typeface="+mn-ea"/>
                <a:cs typeface="+mn-cs"/>
              </a:rPr>
              <a:t>ombining theory, practice and reflection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students construct their personal knowledge and strategies. They develop their professional identity step by step. They built their DIGITAL pedagogical portfolio during their teacher</a:t>
            </a:r>
            <a:r>
              <a:rPr lang="en-US" sz="1200" kern="1200" baseline="0" dirty="0" smtClean="0">
                <a:solidFill>
                  <a:schemeClr val="tx1"/>
                </a:solidFill>
                <a:effectLst/>
                <a:latin typeface="+mn-lt"/>
                <a:ea typeface="+mn-ea"/>
                <a:cs typeface="+mn-cs"/>
              </a:rPr>
              <a:t> education studies, which take approximately five years. </a:t>
            </a:r>
            <a:endParaRPr lang="en-US" sz="1200" b="0" dirty="0" smtClean="0">
              <a:solidFill>
                <a:srgbClr val="003399"/>
              </a:solidFill>
            </a:endParaRPr>
          </a:p>
        </p:txBody>
      </p:sp>
      <p:sp>
        <p:nvSpPr>
          <p:cNvPr id="4" name="Dian numeron paikkamerkki 3"/>
          <p:cNvSpPr>
            <a:spLocks noGrp="1"/>
          </p:cNvSpPr>
          <p:nvPr>
            <p:ph type="sldNum" sz="quarter" idx="10"/>
          </p:nvPr>
        </p:nvSpPr>
        <p:spPr/>
        <p:txBody>
          <a:bodyPr/>
          <a:lstStyle/>
          <a:p>
            <a:fld id="{89570D59-7A40-42CF-9558-36E5B2C2DD93}" type="slidenum">
              <a:rPr lang="fi-FI" smtClean="0"/>
              <a:pPr/>
              <a:t>7</a:t>
            </a:fld>
            <a:endParaRPr lang="fi-FI"/>
          </a:p>
        </p:txBody>
      </p:sp>
    </p:spTree>
    <p:extLst>
      <p:ext uri="{BB962C8B-B14F-4D97-AF65-F5344CB8AC3E}">
        <p14:creationId xmlns:p14="http://schemas.microsoft.com/office/powerpoint/2010/main" val="732636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noProof="0" dirty="0"/>
          </a:p>
        </p:txBody>
      </p:sp>
      <p:sp>
        <p:nvSpPr>
          <p:cNvPr id="4" name="Dian numeron paikkamerkki 3"/>
          <p:cNvSpPr>
            <a:spLocks noGrp="1"/>
          </p:cNvSpPr>
          <p:nvPr>
            <p:ph type="sldNum" sz="quarter" idx="10"/>
          </p:nvPr>
        </p:nvSpPr>
        <p:spPr/>
        <p:txBody>
          <a:bodyPr/>
          <a:lstStyle/>
          <a:p>
            <a:fld id="{89570D59-7A40-42CF-9558-36E5B2C2DD93}" type="slidenum">
              <a:rPr lang="fi-FI" smtClean="0"/>
              <a:pPr/>
              <a:t>8</a:t>
            </a:fld>
            <a:endParaRPr lang="fi-FI"/>
          </a:p>
        </p:txBody>
      </p:sp>
    </p:spTree>
    <p:extLst>
      <p:ext uri="{BB962C8B-B14F-4D97-AF65-F5344CB8AC3E}">
        <p14:creationId xmlns:p14="http://schemas.microsoft.com/office/powerpoint/2010/main" val="1892262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0A8306B8-843B-4848-93CF-8403313D91C5}" type="slidenum">
              <a:rPr lang="fi-FI" smtClean="0"/>
              <a:pPr/>
              <a:t>9</a:t>
            </a:fld>
            <a:endParaRPr lang="fi-FI"/>
          </a:p>
        </p:txBody>
      </p:sp>
    </p:spTree>
    <p:extLst>
      <p:ext uri="{BB962C8B-B14F-4D97-AF65-F5344CB8AC3E}">
        <p14:creationId xmlns:p14="http://schemas.microsoft.com/office/powerpoint/2010/main" val="4104309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en-US"/>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en-US"/>
          </a:p>
        </p:txBody>
      </p:sp>
      <p:sp>
        <p:nvSpPr>
          <p:cNvPr id="4" name="Päivämäärän paikkamerkki 3"/>
          <p:cNvSpPr>
            <a:spLocks noGrp="1"/>
          </p:cNvSpPr>
          <p:nvPr>
            <p:ph type="dt" sz="half" idx="10"/>
          </p:nvPr>
        </p:nvSpPr>
        <p:spPr/>
        <p:txBody>
          <a:bodyPr/>
          <a:lstStyle>
            <a:lvl1pPr>
              <a:defRPr/>
            </a:lvl1pPr>
          </a:lstStyle>
          <a:p>
            <a:endParaRPr lang="fi-FI">
              <a:solidFill>
                <a:srgbClr val="000000"/>
              </a:solidFill>
            </a:endParaRPr>
          </a:p>
        </p:txBody>
      </p:sp>
      <p:sp>
        <p:nvSpPr>
          <p:cNvPr id="5" name="Alatunnisteen paikkamerkki 4"/>
          <p:cNvSpPr>
            <a:spLocks noGrp="1"/>
          </p:cNvSpPr>
          <p:nvPr>
            <p:ph type="ftr" sz="quarter" idx="11"/>
          </p:nvPr>
        </p:nvSpPr>
        <p:spPr/>
        <p:txBody>
          <a:bodyPr/>
          <a:lstStyle>
            <a:lvl1pPr>
              <a:defRPr/>
            </a:lvl1pPr>
          </a:lstStyle>
          <a:p>
            <a:endParaRPr lang="fi-FI">
              <a:solidFill>
                <a:srgbClr val="000000"/>
              </a:solidFill>
            </a:endParaRPr>
          </a:p>
        </p:txBody>
      </p:sp>
      <p:sp>
        <p:nvSpPr>
          <p:cNvPr id="6" name="Dian numeron paikkamerkki 5"/>
          <p:cNvSpPr>
            <a:spLocks noGrp="1"/>
          </p:cNvSpPr>
          <p:nvPr>
            <p:ph type="sldNum" sz="quarter" idx="12"/>
          </p:nvPr>
        </p:nvSpPr>
        <p:spPr/>
        <p:txBody>
          <a:bodyPr/>
          <a:lstStyle>
            <a:lvl1pPr>
              <a:defRPr/>
            </a:lvl1pPr>
          </a:lstStyle>
          <a:p>
            <a:fld id="{64C43449-8B20-4019-AC1D-0DEC38B1B710}"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351490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endParaRPr lang="fi-FI">
              <a:solidFill>
                <a:srgbClr val="000000"/>
              </a:solidFill>
            </a:endParaRPr>
          </a:p>
        </p:txBody>
      </p:sp>
      <p:sp>
        <p:nvSpPr>
          <p:cNvPr id="5" name="Alatunnisteen paikkamerkki 4"/>
          <p:cNvSpPr>
            <a:spLocks noGrp="1"/>
          </p:cNvSpPr>
          <p:nvPr>
            <p:ph type="ftr" sz="quarter" idx="11"/>
          </p:nvPr>
        </p:nvSpPr>
        <p:spPr/>
        <p:txBody>
          <a:bodyPr/>
          <a:lstStyle>
            <a:lvl1pPr>
              <a:defRPr/>
            </a:lvl1pPr>
          </a:lstStyle>
          <a:p>
            <a:endParaRPr lang="fi-FI">
              <a:solidFill>
                <a:srgbClr val="000000"/>
              </a:solidFill>
            </a:endParaRPr>
          </a:p>
        </p:txBody>
      </p:sp>
      <p:sp>
        <p:nvSpPr>
          <p:cNvPr id="6" name="Dian numeron paikkamerkki 5"/>
          <p:cNvSpPr>
            <a:spLocks noGrp="1"/>
          </p:cNvSpPr>
          <p:nvPr>
            <p:ph type="sldNum" sz="quarter" idx="12"/>
          </p:nvPr>
        </p:nvSpPr>
        <p:spPr/>
        <p:txBody>
          <a:bodyPr/>
          <a:lstStyle>
            <a:lvl1pPr>
              <a:defRPr/>
            </a:lvl1pPr>
          </a:lstStyle>
          <a:p>
            <a:fld id="{95D59217-DBAA-49F8-A96D-C3876AD9D8DB}"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351007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15100" y="609600"/>
            <a:ext cx="1943100" cy="5486400"/>
          </a:xfrm>
        </p:spPr>
        <p:txBody>
          <a:bodyPr vert="eaVert"/>
          <a:lstStyle/>
          <a:p>
            <a:r>
              <a:rPr lang="fi-FI" smtClean="0"/>
              <a:t>Muokkaa perustyyl. napsautt.</a:t>
            </a:r>
            <a:endParaRPr lang="en-US"/>
          </a:p>
        </p:txBody>
      </p:sp>
      <p:sp>
        <p:nvSpPr>
          <p:cNvPr id="3" name="Pystysuoran tekstin paikkamerkki 2"/>
          <p:cNvSpPr>
            <a:spLocks noGrp="1"/>
          </p:cNvSpPr>
          <p:nvPr>
            <p:ph type="body" orient="vert" idx="1"/>
          </p:nvPr>
        </p:nvSpPr>
        <p:spPr>
          <a:xfrm>
            <a:off x="685800" y="609600"/>
            <a:ext cx="5676900" cy="5486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endParaRPr lang="fi-FI">
              <a:solidFill>
                <a:srgbClr val="000000"/>
              </a:solidFill>
            </a:endParaRPr>
          </a:p>
        </p:txBody>
      </p:sp>
      <p:sp>
        <p:nvSpPr>
          <p:cNvPr id="5" name="Alatunnisteen paikkamerkki 4"/>
          <p:cNvSpPr>
            <a:spLocks noGrp="1"/>
          </p:cNvSpPr>
          <p:nvPr>
            <p:ph type="ftr" sz="quarter" idx="11"/>
          </p:nvPr>
        </p:nvSpPr>
        <p:spPr/>
        <p:txBody>
          <a:bodyPr/>
          <a:lstStyle>
            <a:lvl1pPr>
              <a:defRPr/>
            </a:lvl1pPr>
          </a:lstStyle>
          <a:p>
            <a:endParaRPr lang="fi-FI">
              <a:solidFill>
                <a:srgbClr val="000000"/>
              </a:solidFill>
            </a:endParaRPr>
          </a:p>
        </p:txBody>
      </p:sp>
      <p:sp>
        <p:nvSpPr>
          <p:cNvPr id="6" name="Dian numeron paikkamerkki 5"/>
          <p:cNvSpPr>
            <a:spLocks noGrp="1"/>
          </p:cNvSpPr>
          <p:nvPr>
            <p:ph type="sldNum" sz="quarter" idx="12"/>
          </p:nvPr>
        </p:nvSpPr>
        <p:spPr/>
        <p:txBody>
          <a:bodyPr/>
          <a:lstStyle>
            <a:lvl1pPr>
              <a:defRPr/>
            </a:lvl1pPr>
          </a:lstStyle>
          <a:p>
            <a:fld id="{2C5F5976-523D-4543-B185-7A4DD5A283C5}"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258535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endParaRPr lang="fi-FI">
              <a:solidFill>
                <a:srgbClr val="000000"/>
              </a:solidFill>
            </a:endParaRPr>
          </a:p>
        </p:txBody>
      </p:sp>
      <p:sp>
        <p:nvSpPr>
          <p:cNvPr id="5" name="Alatunnisteen paikkamerkki 4"/>
          <p:cNvSpPr>
            <a:spLocks noGrp="1"/>
          </p:cNvSpPr>
          <p:nvPr>
            <p:ph type="ftr" sz="quarter" idx="11"/>
          </p:nvPr>
        </p:nvSpPr>
        <p:spPr/>
        <p:txBody>
          <a:bodyPr/>
          <a:lstStyle>
            <a:lvl1pPr>
              <a:defRPr/>
            </a:lvl1pPr>
          </a:lstStyle>
          <a:p>
            <a:endParaRPr lang="fi-FI">
              <a:solidFill>
                <a:srgbClr val="000000"/>
              </a:solidFill>
            </a:endParaRPr>
          </a:p>
        </p:txBody>
      </p:sp>
      <p:sp>
        <p:nvSpPr>
          <p:cNvPr id="6" name="Dian numeron paikkamerkki 5"/>
          <p:cNvSpPr>
            <a:spLocks noGrp="1"/>
          </p:cNvSpPr>
          <p:nvPr>
            <p:ph type="sldNum" sz="quarter" idx="12"/>
          </p:nvPr>
        </p:nvSpPr>
        <p:spPr/>
        <p:txBody>
          <a:bodyPr/>
          <a:lstStyle>
            <a:lvl1pPr>
              <a:defRPr/>
            </a:lvl1pPr>
          </a:lstStyle>
          <a:p>
            <a:fld id="{CF7A3623-3507-4A2B-B873-0F4220861D31}"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358765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en-US"/>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lvl1pPr>
              <a:defRPr/>
            </a:lvl1pPr>
          </a:lstStyle>
          <a:p>
            <a:endParaRPr lang="fi-FI">
              <a:solidFill>
                <a:srgbClr val="000000"/>
              </a:solidFill>
            </a:endParaRPr>
          </a:p>
        </p:txBody>
      </p:sp>
      <p:sp>
        <p:nvSpPr>
          <p:cNvPr id="5" name="Alatunnisteen paikkamerkki 4"/>
          <p:cNvSpPr>
            <a:spLocks noGrp="1"/>
          </p:cNvSpPr>
          <p:nvPr>
            <p:ph type="ftr" sz="quarter" idx="11"/>
          </p:nvPr>
        </p:nvSpPr>
        <p:spPr/>
        <p:txBody>
          <a:bodyPr/>
          <a:lstStyle>
            <a:lvl1pPr>
              <a:defRPr/>
            </a:lvl1pPr>
          </a:lstStyle>
          <a:p>
            <a:endParaRPr lang="fi-FI">
              <a:solidFill>
                <a:srgbClr val="000000"/>
              </a:solidFill>
            </a:endParaRPr>
          </a:p>
        </p:txBody>
      </p:sp>
      <p:sp>
        <p:nvSpPr>
          <p:cNvPr id="6" name="Dian numeron paikkamerkki 5"/>
          <p:cNvSpPr>
            <a:spLocks noGrp="1"/>
          </p:cNvSpPr>
          <p:nvPr>
            <p:ph type="sldNum" sz="quarter" idx="12"/>
          </p:nvPr>
        </p:nvSpPr>
        <p:spPr/>
        <p:txBody>
          <a:bodyPr/>
          <a:lstStyle>
            <a:lvl1pPr>
              <a:defRPr/>
            </a:lvl1pPr>
          </a:lstStyle>
          <a:p>
            <a:fld id="{55FF4D3B-7692-46AC-8F14-22DC9981B748}"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362902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Sisällön paikkamerkk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Päivämäärän paikkamerkki 4"/>
          <p:cNvSpPr>
            <a:spLocks noGrp="1"/>
          </p:cNvSpPr>
          <p:nvPr>
            <p:ph type="dt" sz="half" idx="10"/>
          </p:nvPr>
        </p:nvSpPr>
        <p:spPr/>
        <p:txBody>
          <a:bodyPr/>
          <a:lstStyle>
            <a:lvl1pPr>
              <a:defRPr/>
            </a:lvl1pPr>
          </a:lstStyle>
          <a:p>
            <a:endParaRPr lang="fi-FI">
              <a:solidFill>
                <a:srgbClr val="000000"/>
              </a:solidFill>
            </a:endParaRPr>
          </a:p>
        </p:txBody>
      </p:sp>
      <p:sp>
        <p:nvSpPr>
          <p:cNvPr id="6" name="Alatunnisteen paikkamerkki 5"/>
          <p:cNvSpPr>
            <a:spLocks noGrp="1"/>
          </p:cNvSpPr>
          <p:nvPr>
            <p:ph type="ftr" sz="quarter" idx="11"/>
          </p:nvPr>
        </p:nvSpPr>
        <p:spPr/>
        <p:txBody>
          <a:bodyPr/>
          <a:lstStyle>
            <a:lvl1pPr>
              <a:defRPr/>
            </a:lvl1pPr>
          </a:lstStyle>
          <a:p>
            <a:endParaRPr lang="fi-FI">
              <a:solidFill>
                <a:srgbClr val="000000"/>
              </a:solidFill>
            </a:endParaRPr>
          </a:p>
        </p:txBody>
      </p:sp>
      <p:sp>
        <p:nvSpPr>
          <p:cNvPr id="7" name="Dian numeron paikkamerkki 6"/>
          <p:cNvSpPr>
            <a:spLocks noGrp="1"/>
          </p:cNvSpPr>
          <p:nvPr>
            <p:ph type="sldNum" sz="quarter" idx="12"/>
          </p:nvPr>
        </p:nvSpPr>
        <p:spPr/>
        <p:txBody>
          <a:bodyPr/>
          <a:lstStyle>
            <a:lvl1pPr>
              <a:defRPr/>
            </a:lvl1pPr>
          </a:lstStyle>
          <a:p>
            <a:fld id="{165501F1-3721-48A2-AF25-A39797DA0883}"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296045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Päivämäärän paikkamerkki 6"/>
          <p:cNvSpPr>
            <a:spLocks noGrp="1"/>
          </p:cNvSpPr>
          <p:nvPr>
            <p:ph type="dt" sz="half" idx="10"/>
          </p:nvPr>
        </p:nvSpPr>
        <p:spPr/>
        <p:txBody>
          <a:bodyPr/>
          <a:lstStyle>
            <a:lvl1pPr>
              <a:defRPr/>
            </a:lvl1pPr>
          </a:lstStyle>
          <a:p>
            <a:endParaRPr lang="fi-FI">
              <a:solidFill>
                <a:srgbClr val="000000"/>
              </a:solidFill>
            </a:endParaRPr>
          </a:p>
        </p:txBody>
      </p:sp>
      <p:sp>
        <p:nvSpPr>
          <p:cNvPr id="8" name="Alatunnisteen paikkamerkki 7"/>
          <p:cNvSpPr>
            <a:spLocks noGrp="1"/>
          </p:cNvSpPr>
          <p:nvPr>
            <p:ph type="ftr" sz="quarter" idx="11"/>
          </p:nvPr>
        </p:nvSpPr>
        <p:spPr/>
        <p:txBody>
          <a:bodyPr/>
          <a:lstStyle>
            <a:lvl1pPr>
              <a:defRPr/>
            </a:lvl1pPr>
          </a:lstStyle>
          <a:p>
            <a:endParaRPr lang="fi-FI">
              <a:solidFill>
                <a:srgbClr val="000000"/>
              </a:solidFill>
            </a:endParaRPr>
          </a:p>
        </p:txBody>
      </p:sp>
      <p:sp>
        <p:nvSpPr>
          <p:cNvPr id="9" name="Dian numeron paikkamerkki 8"/>
          <p:cNvSpPr>
            <a:spLocks noGrp="1"/>
          </p:cNvSpPr>
          <p:nvPr>
            <p:ph type="sldNum" sz="quarter" idx="12"/>
          </p:nvPr>
        </p:nvSpPr>
        <p:spPr/>
        <p:txBody>
          <a:bodyPr/>
          <a:lstStyle>
            <a:lvl1pPr>
              <a:defRPr/>
            </a:lvl1pPr>
          </a:lstStyle>
          <a:p>
            <a:fld id="{C486A9FA-30C4-4094-8B6F-573238DC7201}"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271058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äivämäärän paikkamerkki 2"/>
          <p:cNvSpPr>
            <a:spLocks noGrp="1"/>
          </p:cNvSpPr>
          <p:nvPr>
            <p:ph type="dt" sz="half" idx="10"/>
          </p:nvPr>
        </p:nvSpPr>
        <p:spPr/>
        <p:txBody>
          <a:bodyPr/>
          <a:lstStyle>
            <a:lvl1pPr>
              <a:defRPr/>
            </a:lvl1pPr>
          </a:lstStyle>
          <a:p>
            <a:endParaRPr lang="fi-FI">
              <a:solidFill>
                <a:srgbClr val="000000"/>
              </a:solidFill>
            </a:endParaRPr>
          </a:p>
        </p:txBody>
      </p:sp>
      <p:sp>
        <p:nvSpPr>
          <p:cNvPr id="4" name="Alatunnisteen paikkamerkki 3"/>
          <p:cNvSpPr>
            <a:spLocks noGrp="1"/>
          </p:cNvSpPr>
          <p:nvPr>
            <p:ph type="ftr" sz="quarter" idx="11"/>
          </p:nvPr>
        </p:nvSpPr>
        <p:spPr/>
        <p:txBody>
          <a:bodyPr/>
          <a:lstStyle>
            <a:lvl1pPr>
              <a:defRPr/>
            </a:lvl1pPr>
          </a:lstStyle>
          <a:p>
            <a:endParaRPr lang="fi-FI">
              <a:solidFill>
                <a:srgbClr val="000000"/>
              </a:solidFill>
            </a:endParaRPr>
          </a:p>
        </p:txBody>
      </p:sp>
      <p:sp>
        <p:nvSpPr>
          <p:cNvPr id="5" name="Dian numeron paikkamerkki 4"/>
          <p:cNvSpPr>
            <a:spLocks noGrp="1"/>
          </p:cNvSpPr>
          <p:nvPr>
            <p:ph type="sldNum" sz="quarter" idx="12"/>
          </p:nvPr>
        </p:nvSpPr>
        <p:spPr/>
        <p:txBody>
          <a:bodyPr/>
          <a:lstStyle>
            <a:lvl1pPr>
              <a:defRPr/>
            </a:lvl1pPr>
          </a:lstStyle>
          <a:p>
            <a:fld id="{96347F4F-E921-4BCF-8095-1D8D2871CA6E}"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198840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endParaRPr lang="fi-FI">
              <a:solidFill>
                <a:srgbClr val="000000"/>
              </a:solidFill>
            </a:endParaRPr>
          </a:p>
        </p:txBody>
      </p:sp>
      <p:sp>
        <p:nvSpPr>
          <p:cNvPr id="3" name="Alatunnisteen paikkamerkki 2"/>
          <p:cNvSpPr>
            <a:spLocks noGrp="1"/>
          </p:cNvSpPr>
          <p:nvPr>
            <p:ph type="ftr" sz="quarter" idx="11"/>
          </p:nvPr>
        </p:nvSpPr>
        <p:spPr/>
        <p:txBody>
          <a:bodyPr/>
          <a:lstStyle>
            <a:lvl1pPr>
              <a:defRPr/>
            </a:lvl1pPr>
          </a:lstStyle>
          <a:p>
            <a:endParaRPr lang="fi-FI">
              <a:solidFill>
                <a:srgbClr val="000000"/>
              </a:solidFill>
            </a:endParaRPr>
          </a:p>
        </p:txBody>
      </p:sp>
      <p:sp>
        <p:nvSpPr>
          <p:cNvPr id="4" name="Dian numeron paikkamerkki 3"/>
          <p:cNvSpPr>
            <a:spLocks noGrp="1"/>
          </p:cNvSpPr>
          <p:nvPr>
            <p:ph type="sldNum" sz="quarter" idx="12"/>
          </p:nvPr>
        </p:nvSpPr>
        <p:spPr/>
        <p:txBody>
          <a:bodyPr/>
          <a:lstStyle>
            <a:lvl1pPr>
              <a:defRPr/>
            </a:lvl1pPr>
          </a:lstStyle>
          <a:p>
            <a:fld id="{E6A7675E-5289-46F1-AF1A-AC541EAB35CB}"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114975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en-US"/>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defRPr/>
            </a:lvl1pPr>
          </a:lstStyle>
          <a:p>
            <a:endParaRPr lang="fi-FI">
              <a:solidFill>
                <a:srgbClr val="000000"/>
              </a:solidFill>
            </a:endParaRPr>
          </a:p>
        </p:txBody>
      </p:sp>
      <p:sp>
        <p:nvSpPr>
          <p:cNvPr id="6" name="Alatunnisteen paikkamerkki 5"/>
          <p:cNvSpPr>
            <a:spLocks noGrp="1"/>
          </p:cNvSpPr>
          <p:nvPr>
            <p:ph type="ftr" sz="quarter" idx="11"/>
          </p:nvPr>
        </p:nvSpPr>
        <p:spPr/>
        <p:txBody>
          <a:bodyPr/>
          <a:lstStyle>
            <a:lvl1pPr>
              <a:defRPr/>
            </a:lvl1pPr>
          </a:lstStyle>
          <a:p>
            <a:endParaRPr lang="fi-FI">
              <a:solidFill>
                <a:srgbClr val="000000"/>
              </a:solidFill>
            </a:endParaRPr>
          </a:p>
        </p:txBody>
      </p:sp>
      <p:sp>
        <p:nvSpPr>
          <p:cNvPr id="7" name="Dian numeron paikkamerkki 6"/>
          <p:cNvSpPr>
            <a:spLocks noGrp="1"/>
          </p:cNvSpPr>
          <p:nvPr>
            <p:ph type="sldNum" sz="quarter" idx="12"/>
          </p:nvPr>
        </p:nvSpPr>
        <p:spPr/>
        <p:txBody>
          <a:bodyPr/>
          <a:lstStyle>
            <a:lvl1pPr>
              <a:defRPr/>
            </a:lvl1pPr>
          </a:lstStyle>
          <a:p>
            <a:fld id="{92D76469-85CC-4741-B750-74E21E2BDA76}"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400140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en-US"/>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defRPr/>
            </a:lvl1pPr>
          </a:lstStyle>
          <a:p>
            <a:endParaRPr lang="fi-FI">
              <a:solidFill>
                <a:srgbClr val="000000"/>
              </a:solidFill>
            </a:endParaRPr>
          </a:p>
        </p:txBody>
      </p:sp>
      <p:sp>
        <p:nvSpPr>
          <p:cNvPr id="6" name="Alatunnisteen paikkamerkki 5"/>
          <p:cNvSpPr>
            <a:spLocks noGrp="1"/>
          </p:cNvSpPr>
          <p:nvPr>
            <p:ph type="ftr" sz="quarter" idx="11"/>
          </p:nvPr>
        </p:nvSpPr>
        <p:spPr/>
        <p:txBody>
          <a:bodyPr/>
          <a:lstStyle>
            <a:lvl1pPr>
              <a:defRPr/>
            </a:lvl1pPr>
          </a:lstStyle>
          <a:p>
            <a:endParaRPr lang="fi-FI">
              <a:solidFill>
                <a:srgbClr val="000000"/>
              </a:solidFill>
            </a:endParaRPr>
          </a:p>
        </p:txBody>
      </p:sp>
      <p:sp>
        <p:nvSpPr>
          <p:cNvPr id="7" name="Dian numeron paikkamerkki 6"/>
          <p:cNvSpPr>
            <a:spLocks noGrp="1"/>
          </p:cNvSpPr>
          <p:nvPr>
            <p:ph type="sldNum" sz="quarter" idx="12"/>
          </p:nvPr>
        </p:nvSpPr>
        <p:spPr/>
        <p:txBody>
          <a:bodyPr/>
          <a:lstStyle>
            <a:lvl1pPr>
              <a:defRPr/>
            </a:lvl1pPr>
          </a:lstStyle>
          <a:p>
            <a:fld id="{9DBEC0F0-3BFC-423C-9D84-1F14BF766345}" type="slidenum">
              <a:rPr lang="fi-FI">
                <a:solidFill>
                  <a:srgbClr val="000000"/>
                </a:solidFill>
              </a:rPr>
              <a:pPr/>
              <a:t>‹#›</a:t>
            </a:fld>
            <a:endParaRPr lang="fi-FI">
              <a:solidFill>
                <a:srgbClr val="000000"/>
              </a:solidFill>
            </a:endParaRPr>
          </a:p>
        </p:txBody>
      </p:sp>
    </p:spTree>
    <p:extLst>
      <p:ext uri="{BB962C8B-B14F-4D97-AF65-F5344CB8AC3E}">
        <p14:creationId xmlns:p14="http://schemas.microsoft.com/office/powerpoint/2010/main" val="49765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pPr>
            <a:endParaRPr lang="fi-FI">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pPr>
            <a:endParaRPr lang="fi-FI">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60B144B2-E4B7-47A2-9482-06B4C2151F50}" type="slidenum">
              <a:rPr lang="fi-FI">
                <a:solidFill>
                  <a:srgbClr val="000000"/>
                </a:solidFill>
              </a:rPr>
              <a:pPr eaLnBrk="0" fontAlgn="base" hangingPunct="0">
                <a:spcBef>
                  <a:spcPct val="0"/>
                </a:spcBef>
                <a:spcAft>
                  <a:spcPct val="0"/>
                </a:spcAft>
              </a:pPr>
              <a:t>‹#›</a:t>
            </a:fld>
            <a:endParaRPr lang="fi-FI">
              <a:solidFill>
                <a:srgbClr val="000000"/>
              </a:solidFill>
            </a:endParaRPr>
          </a:p>
        </p:txBody>
      </p:sp>
    </p:spTree>
    <p:extLst>
      <p:ext uri="{BB962C8B-B14F-4D97-AF65-F5344CB8AC3E}">
        <p14:creationId xmlns:p14="http://schemas.microsoft.com/office/powerpoint/2010/main" val="3519132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34" charset="-128"/>
        </a:defRPr>
      </a:lvl2pPr>
      <a:lvl3pPr algn="ctr" rtl="0" fontAlgn="base">
        <a:spcBef>
          <a:spcPct val="0"/>
        </a:spcBef>
        <a:spcAft>
          <a:spcPct val="0"/>
        </a:spcAft>
        <a:defRPr sz="4400">
          <a:solidFill>
            <a:schemeClr val="tx2"/>
          </a:solidFill>
          <a:latin typeface="Arial" charset="0"/>
          <a:ea typeface="ＭＳ Ｐゴシック" pitchFamily="34" charset="-128"/>
        </a:defRPr>
      </a:lvl3pPr>
      <a:lvl4pPr algn="ctr" rtl="0" fontAlgn="base">
        <a:spcBef>
          <a:spcPct val="0"/>
        </a:spcBef>
        <a:spcAft>
          <a:spcPct val="0"/>
        </a:spcAft>
        <a:defRPr sz="4400">
          <a:solidFill>
            <a:schemeClr val="tx2"/>
          </a:solidFill>
          <a:latin typeface="Arial" charset="0"/>
          <a:ea typeface="ＭＳ Ｐゴシック" pitchFamily="34" charset="-128"/>
        </a:defRPr>
      </a:lvl4pPr>
      <a:lvl5pPr algn="ctr" rtl="0" fontAlgn="base">
        <a:spcBef>
          <a:spcPct val="0"/>
        </a:spcBef>
        <a:spcAft>
          <a:spcPct val="0"/>
        </a:spcAft>
        <a:defRPr sz="4400">
          <a:solidFill>
            <a:schemeClr val="tx2"/>
          </a:solidFill>
          <a:latin typeface="Arial" charset="0"/>
          <a:ea typeface="ＭＳ Ｐゴシック" pitchFamily="34" charset="-128"/>
        </a:defRPr>
      </a:lvl5pPr>
      <a:lvl6pPr marL="457200" algn="ctr" rtl="0" fontAlgn="base">
        <a:spcBef>
          <a:spcPct val="0"/>
        </a:spcBef>
        <a:spcAft>
          <a:spcPct val="0"/>
        </a:spcAft>
        <a:defRPr sz="4400">
          <a:solidFill>
            <a:schemeClr val="tx2"/>
          </a:solidFill>
          <a:latin typeface="Arial" charset="0"/>
          <a:ea typeface="ＭＳ Ｐゴシック" pitchFamily="34" charset="-128"/>
        </a:defRPr>
      </a:lvl6pPr>
      <a:lvl7pPr marL="914400" algn="ctr" rtl="0" fontAlgn="base">
        <a:spcBef>
          <a:spcPct val="0"/>
        </a:spcBef>
        <a:spcAft>
          <a:spcPct val="0"/>
        </a:spcAft>
        <a:defRPr sz="4400">
          <a:solidFill>
            <a:schemeClr val="tx2"/>
          </a:solidFill>
          <a:latin typeface="Arial" charset="0"/>
          <a:ea typeface="ＭＳ Ｐゴシック" pitchFamily="34" charset="-128"/>
        </a:defRPr>
      </a:lvl7pPr>
      <a:lvl8pPr marL="1371600" algn="ctr" rtl="0" fontAlgn="base">
        <a:spcBef>
          <a:spcPct val="0"/>
        </a:spcBef>
        <a:spcAft>
          <a:spcPct val="0"/>
        </a:spcAft>
        <a:defRPr sz="4400">
          <a:solidFill>
            <a:schemeClr val="tx2"/>
          </a:solidFill>
          <a:latin typeface="Arial" charset="0"/>
          <a:ea typeface="ＭＳ Ｐゴシック" pitchFamily="34" charset="-128"/>
        </a:defRPr>
      </a:lvl8pPr>
      <a:lvl9pPr marL="1828800" algn="ctr" rtl="0" fontAlgn="base">
        <a:spcBef>
          <a:spcPct val="0"/>
        </a:spcBef>
        <a:spcAft>
          <a:spcPct val="0"/>
        </a:spcAft>
        <a:defRPr sz="4400">
          <a:solidFill>
            <a:schemeClr val="tx2"/>
          </a:solidFill>
          <a:latin typeface="Arial" charset="0"/>
          <a:ea typeface="ＭＳ Ｐゴシック" pitchFamily="34"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ulapland.fi/Suomeksi/Yksikot/Kasvatustieteiden_tiedekunta.iw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ulapland.fi/Suomeksi/Yksikot/Kasvatustieteiden_tiedekunta.iw3"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ulapland.fi/Suomeksi/Yksikot/Kasvatustieteiden_tiedekunta.iw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ulapland.fi/Suomeksi/Yksikot/Kasvatustieteiden_tiedekunta.iw3"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www.ulapland.fi/Suomeksi/Yksikot/Kasvatustieteiden_tiedekunta.iw3"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hyperlink" Target="http://www.ulapland.fi/loader.aspx?id=a91a37cf-e63e-45f7-afe7-eebefd34a4d9" TargetMode="External"/><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www.ulapland.fi/Suomeksi/Yksikot/Kasvatustieteiden_tiedekunta.iw3" TargetMode="External"/><Relationship Id="rId5" Type="http://schemas.openxmlformats.org/officeDocument/2006/relationships/hyperlink" Target="http://socialscienceresearch.org/index.php/GJHSS/article/viewFile/216/179"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2" name="Picture 14" descr="al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sp>
        <p:nvSpPr>
          <p:cNvPr id="2056" name="Text Box 8"/>
          <p:cNvSpPr txBox="1">
            <a:spLocks noChangeArrowheads="1"/>
          </p:cNvSpPr>
          <p:nvPr/>
        </p:nvSpPr>
        <p:spPr bwMode="auto">
          <a:xfrm>
            <a:off x="537337" y="980728"/>
            <a:ext cx="7848872" cy="304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150000"/>
              </a:lnSpc>
            </a:pPr>
            <a:r>
              <a:rPr lang="en-US" sz="3600" dirty="0">
                <a:solidFill>
                  <a:srgbClr val="000099"/>
                </a:solidFill>
              </a:rPr>
              <a:t>No One Left Behind! </a:t>
            </a:r>
            <a:endParaRPr lang="en-US" sz="3600" dirty="0" smtClean="0">
              <a:solidFill>
                <a:srgbClr val="000099"/>
              </a:solidFill>
            </a:endParaRPr>
          </a:p>
          <a:p>
            <a:pPr algn="ctr">
              <a:lnSpc>
                <a:spcPct val="150000"/>
              </a:lnSpc>
            </a:pPr>
            <a:r>
              <a:rPr lang="en-US" sz="2800" dirty="0" smtClean="0">
                <a:solidFill>
                  <a:srgbClr val="000099"/>
                </a:solidFill>
              </a:rPr>
              <a:t>Essential </a:t>
            </a:r>
            <a:r>
              <a:rPr lang="en-US" sz="2800" dirty="0">
                <a:solidFill>
                  <a:srgbClr val="000099"/>
                </a:solidFill>
              </a:rPr>
              <a:t>Teacher Competences for Inclusive Education and </a:t>
            </a:r>
            <a:r>
              <a:rPr lang="en-US" sz="2800" dirty="0" smtClean="0">
                <a:solidFill>
                  <a:srgbClr val="000099"/>
                </a:solidFill>
              </a:rPr>
              <a:t>Diversity Teaching </a:t>
            </a:r>
          </a:p>
          <a:p>
            <a:pPr algn="ctr">
              <a:lnSpc>
                <a:spcPct val="150000"/>
              </a:lnSpc>
            </a:pPr>
            <a:r>
              <a:rPr lang="en-US" sz="3600" dirty="0" smtClean="0">
                <a:solidFill>
                  <a:srgbClr val="000099"/>
                </a:solidFill>
              </a:rPr>
              <a:t>Case Finland  </a:t>
            </a:r>
            <a:endParaRPr lang="en-US" sz="3600" dirty="0">
              <a:solidFill>
                <a:srgbClr val="000099"/>
              </a:solidFill>
            </a:endParaRPr>
          </a:p>
        </p:txBody>
      </p:sp>
      <p:sp>
        <p:nvSpPr>
          <p:cNvPr id="2057" name="Text Box 9"/>
          <p:cNvSpPr txBox="1">
            <a:spLocks noChangeArrowheads="1"/>
          </p:cNvSpPr>
          <p:nvPr/>
        </p:nvSpPr>
        <p:spPr bwMode="auto">
          <a:xfrm>
            <a:off x="1691680" y="4293096"/>
            <a:ext cx="6698576" cy="156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r" eaLnBrk="0" fontAlgn="base" hangingPunct="0">
              <a:spcBef>
                <a:spcPct val="50000"/>
              </a:spcBef>
              <a:spcAft>
                <a:spcPct val="0"/>
              </a:spcAft>
            </a:pPr>
            <a:r>
              <a:rPr lang="fi-FI" sz="2400" dirty="0">
                <a:solidFill>
                  <a:srgbClr val="003399"/>
                </a:solidFill>
              </a:rPr>
              <a:t>Suvi Lakkala</a:t>
            </a:r>
          </a:p>
          <a:p>
            <a:pPr algn="r" eaLnBrk="0" fontAlgn="base" hangingPunct="0">
              <a:spcBef>
                <a:spcPct val="50000"/>
              </a:spcBef>
              <a:spcAft>
                <a:spcPct val="0"/>
              </a:spcAft>
            </a:pPr>
            <a:r>
              <a:rPr lang="en-US" sz="2400" dirty="0" err="1" smtClean="0">
                <a:solidFill>
                  <a:srgbClr val="003399"/>
                </a:solidFill>
              </a:rPr>
              <a:t>Ph.D</a:t>
            </a:r>
            <a:r>
              <a:rPr lang="en-US" sz="2400" dirty="0">
                <a:solidFill>
                  <a:srgbClr val="003399"/>
                </a:solidFill>
              </a:rPr>
              <a:t>, University lecturer</a:t>
            </a:r>
          </a:p>
          <a:p>
            <a:pPr algn="r" eaLnBrk="0" fontAlgn="base" hangingPunct="0">
              <a:spcBef>
                <a:spcPct val="50000"/>
              </a:spcBef>
              <a:spcAft>
                <a:spcPct val="0"/>
              </a:spcAft>
            </a:pPr>
            <a:r>
              <a:rPr lang="en-US" sz="2400" dirty="0">
                <a:solidFill>
                  <a:srgbClr val="003399"/>
                </a:solidFill>
              </a:rPr>
              <a:t>The University of Lapland</a:t>
            </a:r>
          </a:p>
        </p:txBody>
      </p:sp>
      <p:sp>
        <p:nvSpPr>
          <p:cNvPr id="6" name="Pyöristetty suorakulmio 5">
            <a:hlinkClick r:id="rId4"/>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a:solidFill>
                <a:srgbClr val="000000"/>
              </a:solidFill>
            </a:endParaRPr>
          </a:p>
        </p:txBody>
      </p:sp>
      <p:sp>
        <p:nvSpPr>
          <p:cNvPr id="10" name="Tekstiruutu 9">
            <a:hlinkClick r:id="rId4"/>
          </p:cNvPr>
          <p:cNvSpPr txBox="1"/>
          <p:nvPr/>
        </p:nvSpPr>
        <p:spPr>
          <a:xfrm>
            <a:off x="6444464" y="6260534"/>
            <a:ext cx="2304000" cy="230832"/>
          </a:xfrm>
          <a:prstGeom prst="rect">
            <a:avLst/>
          </a:prstGeom>
          <a:noFill/>
        </p:spPr>
        <p:txBody>
          <a:bodyPr wrap="square" rtlCol="0">
            <a:spAutoFit/>
          </a:bodyPr>
          <a:lstStyle/>
          <a:p>
            <a:pPr eaLnBrk="0" fontAlgn="base" hangingPunct="0">
              <a:spcBef>
                <a:spcPct val="0"/>
              </a:spcBef>
              <a:spcAft>
                <a:spcPct val="0"/>
              </a:spcAft>
            </a:pPr>
            <a:r>
              <a:rPr lang="fi-FI" sz="900" b="1" kern="1000" spc="100" dirty="0" err="1">
                <a:solidFill>
                  <a:srgbClr val="FFFFFF"/>
                </a:solidFill>
              </a:rPr>
              <a:t>Faculty</a:t>
            </a:r>
            <a:r>
              <a:rPr lang="fi-FI" sz="900" b="1" kern="1000" spc="100" dirty="0">
                <a:solidFill>
                  <a:srgbClr val="FFFFFF"/>
                </a:solidFill>
              </a:rPr>
              <a:t> of </a:t>
            </a:r>
            <a:r>
              <a:rPr lang="fi-FI" sz="900" b="1" kern="1000" spc="100" dirty="0" err="1">
                <a:solidFill>
                  <a:srgbClr val="FFFFFF"/>
                </a:solidFill>
              </a:rPr>
              <a:t>Education</a:t>
            </a:r>
            <a:endParaRPr lang="en-US" sz="900" b="1" kern="1000" spc="100" dirty="0">
              <a:solidFill>
                <a:srgbClr val="FFFFFF"/>
              </a:solidFill>
            </a:endParaRPr>
          </a:p>
        </p:txBody>
      </p:sp>
      <p:pic>
        <p:nvPicPr>
          <p:cNvPr id="8" name="Picture 13" descr="yläp"/>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53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87678" y="939155"/>
            <a:ext cx="7772400" cy="977677"/>
          </a:xfrm>
        </p:spPr>
        <p:txBody>
          <a:bodyPr/>
          <a:lstStyle/>
          <a:p>
            <a:r>
              <a:rPr lang="en-US" sz="2800" dirty="0" smtClean="0">
                <a:solidFill>
                  <a:srgbClr val="000099"/>
                </a:solidFill>
              </a:rPr>
              <a:t>1. What </a:t>
            </a:r>
            <a:r>
              <a:rPr lang="en-US" sz="2800" dirty="0">
                <a:solidFill>
                  <a:srgbClr val="000099"/>
                </a:solidFill>
              </a:rPr>
              <a:t>kind of teachers do we need for an inclusive society in</a:t>
            </a:r>
            <a:r>
              <a:rPr lang="en-US" sz="2800" dirty="0">
                <a:solidFill>
                  <a:srgbClr val="FF0000"/>
                </a:solidFill>
              </a:rPr>
              <a:t> </a:t>
            </a:r>
            <a:r>
              <a:rPr lang="en-US" sz="2800" dirty="0" smtClean="0">
                <a:solidFill>
                  <a:srgbClr val="003399"/>
                </a:solidFill>
              </a:rPr>
              <a:t>the</a:t>
            </a:r>
            <a:r>
              <a:rPr lang="en-US" sz="2800" dirty="0" smtClean="0">
                <a:solidFill>
                  <a:srgbClr val="FF0000"/>
                </a:solidFill>
              </a:rPr>
              <a:t> </a:t>
            </a:r>
            <a:r>
              <a:rPr lang="en-US" sz="2800" dirty="0">
                <a:solidFill>
                  <a:srgbClr val="000099"/>
                </a:solidFill>
              </a:rPr>
              <a:t>21st century school? </a:t>
            </a:r>
            <a:br>
              <a:rPr lang="en-US" sz="2800" dirty="0">
                <a:solidFill>
                  <a:srgbClr val="000099"/>
                </a:solidFill>
              </a:rPr>
            </a:br>
            <a:endParaRPr lang="fi-FI" sz="2800" dirty="0"/>
          </a:p>
        </p:txBody>
      </p:sp>
      <p:sp>
        <p:nvSpPr>
          <p:cNvPr id="3" name="Sisällön paikkamerkki 2"/>
          <p:cNvSpPr>
            <a:spLocks noGrp="1"/>
          </p:cNvSpPr>
          <p:nvPr>
            <p:ph idx="1"/>
          </p:nvPr>
        </p:nvSpPr>
        <p:spPr>
          <a:xfrm>
            <a:off x="554410" y="6046817"/>
            <a:ext cx="7772400" cy="648072"/>
          </a:xfrm>
        </p:spPr>
        <p:txBody>
          <a:bodyPr/>
          <a:lstStyle/>
          <a:p>
            <a:pPr marL="0" indent="0">
              <a:buNone/>
            </a:pPr>
            <a:r>
              <a:rPr lang="en-US" sz="2000" dirty="0" smtClean="0">
                <a:solidFill>
                  <a:srgbClr val="000099"/>
                </a:solidFill>
              </a:rPr>
              <a:t>Inclusive school indexes (e.g., Booth &amp; Ainscow 2002) experienced by </a:t>
            </a:r>
            <a:r>
              <a:rPr lang="en-US" sz="2000" dirty="0">
                <a:solidFill>
                  <a:srgbClr val="000099"/>
                </a:solidFill>
              </a:rPr>
              <a:t>Finnish teachers (designed by S. Lakkala, in 2013</a:t>
            </a:r>
            <a:r>
              <a:rPr lang="en-US" sz="2000" dirty="0" smtClean="0">
                <a:solidFill>
                  <a:srgbClr val="000099"/>
                </a:solidFill>
              </a:rPr>
              <a:t>)</a:t>
            </a:r>
            <a:endParaRPr lang="en-US" sz="2000" dirty="0">
              <a:solidFill>
                <a:srgbClr val="000099"/>
              </a:solidFill>
            </a:endParaRPr>
          </a:p>
          <a:p>
            <a:pPr marL="0" indent="0">
              <a:buNone/>
            </a:pPr>
            <a:endParaRPr lang="fi-FI" sz="28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916832"/>
            <a:ext cx="7658100" cy="413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3" descr="ylä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707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928" y="1124744"/>
            <a:ext cx="8892480" cy="638943"/>
          </a:xfrm>
        </p:spPr>
        <p:txBody>
          <a:bodyPr/>
          <a:lstStyle/>
          <a:p>
            <a:r>
              <a:rPr lang="en-US" sz="2800" dirty="0" smtClean="0">
                <a:solidFill>
                  <a:srgbClr val="000099"/>
                </a:solidFill>
              </a:rPr>
              <a:t>2. Which </a:t>
            </a:r>
            <a:r>
              <a:rPr lang="en-US" sz="2800" dirty="0">
                <a:solidFill>
                  <a:srgbClr val="000099"/>
                </a:solidFill>
              </a:rPr>
              <a:t>are the essential teacher competences for inclusive education and diversity teaching? </a:t>
            </a:r>
            <a:br>
              <a:rPr lang="en-US" sz="2800" dirty="0">
                <a:solidFill>
                  <a:srgbClr val="000099"/>
                </a:solidFill>
              </a:rPr>
            </a:br>
            <a:endParaRPr lang="fi-FI" sz="2800" dirty="0"/>
          </a:p>
        </p:txBody>
      </p:sp>
      <p:sp>
        <p:nvSpPr>
          <p:cNvPr id="3" name="Sisällön paikkamerkki 2"/>
          <p:cNvSpPr>
            <a:spLocks noGrp="1"/>
          </p:cNvSpPr>
          <p:nvPr>
            <p:ph idx="1"/>
          </p:nvPr>
        </p:nvSpPr>
        <p:spPr>
          <a:xfrm>
            <a:off x="395536" y="1916832"/>
            <a:ext cx="7990656" cy="4392488"/>
          </a:xfrm>
        </p:spPr>
        <p:txBody>
          <a:bodyPr/>
          <a:lstStyle/>
          <a:p>
            <a:pPr marL="0" indent="0">
              <a:buNone/>
            </a:pPr>
            <a:r>
              <a:rPr lang="en-US" sz="2400" b="1" dirty="0" smtClean="0">
                <a:solidFill>
                  <a:srgbClr val="000099"/>
                </a:solidFill>
              </a:rPr>
              <a:t>Inclusion:  </a:t>
            </a:r>
            <a:r>
              <a:rPr lang="en-US" sz="2400" b="1" dirty="0">
                <a:solidFill>
                  <a:srgbClr val="000099"/>
                </a:solidFill>
              </a:rPr>
              <a:t>same concept, different </a:t>
            </a:r>
            <a:r>
              <a:rPr lang="en-US" sz="2400" b="1" dirty="0" smtClean="0">
                <a:solidFill>
                  <a:srgbClr val="000099"/>
                </a:solidFill>
              </a:rPr>
              <a:t>understandings</a:t>
            </a:r>
          </a:p>
          <a:p>
            <a:pPr lvl="1">
              <a:buFont typeface="Wingdings"/>
              <a:buChar char="à"/>
            </a:pPr>
            <a:r>
              <a:rPr lang="en-US" sz="2000" dirty="0">
                <a:solidFill>
                  <a:srgbClr val="000099"/>
                </a:solidFill>
                <a:sym typeface="Wingdings" pitchFamily="2" charset="2"/>
              </a:rPr>
              <a:t>Contextual factors</a:t>
            </a:r>
          </a:p>
          <a:p>
            <a:pPr lvl="1">
              <a:buFont typeface="Wingdings"/>
              <a:buChar char="à"/>
            </a:pPr>
            <a:r>
              <a:rPr lang="en-US" sz="2000" dirty="0">
                <a:solidFill>
                  <a:srgbClr val="000099"/>
                </a:solidFill>
                <a:sym typeface="Wingdings" pitchFamily="2" charset="2"/>
              </a:rPr>
              <a:t>The ways we understand inclusion </a:t>
            </a:r>
            <a:r>
              <a:rPr lang="en-US" sz="2000" dirty="0" smtClean="0">
                <a:solidFill>
                  <a:srgbClr val="000099"/>
                </a:solidFill>
                <a:sym typeface="Wingdings" pitchFamily="2" charset="2"/>
              </a:rPr>
              <a:t>has an impact on  </a:t>
            </a:r>
            <a:r>
              <a:rPr lang="en-US" sz="2000" dirty="0">
                <a:solidFill>
                  <a:srgbClr val="000099"/>
                </a:solidFill>
                <a:sym typeface="Wingdings" pitchFamily="2" charset="2"/>
              </a:rPr>
              <a:t>the interpretations we make from observing  the needs of diverse students</a:t>
            </a:r>
          </a:p>
          <a:p>
            <a:pPr lvl="1">
              <a:buFont typeface="Wingdings"/>
              <a:buChar char="à"/>
            </a:pPr>
            <a:r>
              <a:rPr lang="en-US" sz="2000" dirty="0">
                <a:solidFill>
                  <a:srgbClr val="000099"/>
                </a:solidFill>
                <a:sym typeface="Wingdings" pitchFamily="2" charset="2"/>
              </a:rPr>
              <a:t>They produce different </a:t>
            </a:r>
            <a:r>
              <a:rPr lang="en-US" sz="2000" dirty="0" smtClean="0">
                <a:solidFill>
                  <a:srgbClr val="000099"/>
                </a:solidFill>
                <a:sym typeface="Wingdings" pitchFamily="2" charset="2"/>
              </a:rPr>
              <a:t>kind of pedagogical knowledge and implementations </a:t>
            </a:r>
            <a:r>
              <a:rPr lang="en-US" sz="2000" dirty="0">
                <a:solidFill>
                  <a:srgbClr val="000099"/>
                </a:solidFill>
                <a:sym typeface="Wingdings" pitchFamily="2" charset="2"/>
              </a:rPr>
              <a:t>in teaching and </a:t>
            </a:r>
            <a:r>
              <a:rPr lang="en-US" sz="2000" dirty="0" smtClean="0">
                <a:solidFill>
                  <a:srgbClr val="000099"/>
                </a:solidFill>
                <a:sym typeface="Wingdings" pitchFamily="2" charset="2"/>
              </a:rPr>
              <a:t>education (c.f. Booth &amp; Ainscow 2006, </a:t>
            </a:r>
            <a:r>
              <a:rPr lang="en-US" sz="2000" dirty="0" err="1" smtClean="0">
                <a:solidFill>
                  <a:srgbClr val="000099"/>
                </a:solidFill>
                <a:sym typeface="Wingdings" pitchFamily="2" charset="2"/>
              </a:rPr>
              <a:t>Kesälahti</a:t>
            </a:r>
            <a:r>
              <a:rPr lang="en-US" sz="2000" dirty="0" smtClean="0">
                <a:solidFill>
                  <a:srgbClr val="000099"/>
                </a:solidFill>
                <a:sym typeface="Wingdings" pitchFamily="2" charset="2"/>
              </a:rPr>
              <a:t> &amp; Väyrynen 2013)</a:t>
            </a:r>
            <a:endParaRPr lang="en-US" sz="2000" dirty="0">
              <a:solidFill>
                <a:srgbClr val="000099"/>
              </a:solidFill>
              <a:sym typeface="Wingdings" pitchFamily="2" charset="2"/>
            </a:endParaRPr>
          </a:p>
          <a:p>
            <a:pPr marL="0" lvl="1" indent="0">
              <a:buNone/>
            </a:pPr>
            <a:r>
              <a:rPr lang="en-US" sz="2400" b="1" dirty="0" smtClean="0">
                <a:solidFill>
                  <a:srgbClr val="000099"/>
                </a:solidFill>
                <a:sym typeface="Wingdings" pitchFamily="2" charset="2"/>
              </a:rPr>
              <a:t>Teacher competences: a reflective practitioner</a:t>
            </a:r>
          </a:p>
          <a:p>
            <a:pPr marL="742950" lvl="2" indent="-342900">
              <a:buFont typeface="Wingdings"/>
              <a:buChar char="à"/>
            </a:pPr>
            <a:r>
              <a:rPr lang="en-US" dirty="0" smtClean="0">
                <a:solidFill>
                  <a:srgbClr val="000099"/>
                </a:solidFill>
                <a:sym typeface="Wingdings" pitchFamily="2" charset="2"/>
              </a:rPr>
              <a:t>Skills to reflect one’s teaching</a:t>
            </a:r>
          </a:p>
          <a:p>
            <a:pPr marL="742950" lvl="2" indent="-342900">
              <a:buFont typeface="Wingdings"/>
              <a:buChar char="à"/>
            </a:pPr>
            <a:r>
              <a:rPr lang="en-US" dirty="0" smtClean="0">
                <a:solidFill>
                  <a:srgbClr val="000099"/>
                </a:solidFill>
                <a:sym typeface="Wingdings" pitchFamily="2" charset="2"/>
              </a:rPr>
              <a:t>Skills to combine theory and practice</a:t>
            </a:r>
          </a:p>
          <a:p>
            <a:pPr marL="742950" lvl="2" indent="-342900">
              <a:buFont typeface="Wingdings"/>
              <a:buChar char="à"/>
            </a:pPr>
            <a:r>
              <a:rPr lang="en-US" dirty="0" smtClean="0">
                <a:solidFill>
                  <a:srgbClr val="000099"/>
                </a:solidFill>
                <a:sym typeface="Wingdings" pitchFamily="2" charset="2"/>
              </a:rPr>
              <a:t>Skills to collaborate and discuss</a:t>
            </a:r>
          </a:p>
          <a:p>
            <a:pPr marL="0" lvl="1" indent="0">
              <a:buNone/>
            </a:pPr>
            <a:r>
              <a:rPr lang="en-US" b="1" dirty="0">
                <a:solidFill>
                  <a:srgbClr val="000099"/>
                </a:solidFill>
                <a:sym typeface="Wingdings" pitchFamily="2" charset="2"/>
              </a:rPr>
              <a:t>	</a:t>
            </a:r>
            <a:endParaRPr lang="en-US" dirty="0" smtClean="0">
              <a:solidFill>
                <a:srgbClr val="000099"/>
              </a:solidFill>
              <a:sym typeface="Wingdings" pitchFamily="2" charset="2"/>
            </a:endParaRPr>
          </a:p>
          <a:p>
            <a:pPr marL="0" lvl="1" indent="0">
              <a:buNone/>
            </a:pPr>
            <a:endParaRPr lang="en-US" dirty="0">
              <a:solidFill>
                <a:srgbClr val="000099"/>
              </a:solidFill>
            </a:endParaRPr>
          </a:p>
          <a:p>
            <a:pPr marL="0" indent="0">
              <a:buNone/>
            </a:pPr>
            <a:endParaRPr lang="en-US" sz="2800" b="1" dirty="0">
              <a:solidFill>
                <a:srgbClr val="000099"/>
              </a:solidFill>
            </a:endParaRPr>
          </a:p>
          <a:p>
            <a:pPr lvl="1">
              <a:buFont typeface="Wingdings"/>
              <a:buChar char="à"/>
            </a:pPr>
            <a:endParaRPr lang="en-US" sz="2400" dirty="0" smtClean="0">
              <a:solidFill>
                <a:srgbClr val="000099"/>
              </a:solidFill>
              <a:sym typeface="Wingdings" pitchFamily="2" charset="2"/>
            </a:endParaRPr>
          </a:p>
        </p:txBody>
      </p:sp>
      <p:pic>
        <p:nvPicPr>
          <p:cNvPr id="4" name="Picture 13" descr="ylä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28" y="17929"/>
            <a:ext cx="9144000"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455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2" name="Picture 14" descr="al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ylä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
        <p:nvSpPr>
          <p:cNvPr id="6" name="Pyöristetty suorakulmio 5">
            <a:hlinkClick r:id="rId5"/>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4" charset="-128"/>
            </a:endParaRPr>
          </a:p>
        </p:txBody>
      </p:sp>
      <p:sp>
        <p:nvSpPr>
          <p:cNvPr id="10" name="Tekstiruutu 9">
            <a:hlinkClick r:id="rId5"/>
          </p:cNvPr>
          <p:cNvSpPr txBox="1"/>
          <p:nvPr/>
        </p:nvSpPr>
        <p:spPr>
          <a:xfrm>
            <a:off x="6444464" y="6260534"/>
            <a:ext cx="2304000" cy="230832"/>
          </a:xfrm>
          <a:prstGeom prst="rect">
            <a:avLst/>
          </a:prstGeom>
          <a:noFill/>
        </p:spPr>
        <p:txBody>
          <a:bodyPr wrap="square" rtlCol="0">
            <a:spAutoFit/>
          </a:bodyPr>
          <a:lstStyle/>
          <a:p>
            <a:r>
              <a:rPr lang="fi-FI" sz="900" b="1" kern="1000" spc="100" dirty="0" err="1">
                <a:solidFill>
                  <a:schemeClr val="bg1"/>
                </a:solidFill>
              </a:rPr>
              <a:t>Faculty</a:t>
            </a:r>
            <a:r>
              <a:rPr lang="fi-FI" sz="900" b="1" kern="1000" spc="100" dirty="0">
                <a:solidFill>
                  <a:schemeClr val="bg1"/>
                </a:solidFill>
              </a:rPr>
              <a:t> of </a:t>
            </a:r>
            <a:r>
              <a:rPr lang="fi-FI" sz="900" b="1" kern="1000" spc="100" dirty="0" err="1">
                <a:solidFill>
                  <a:schemeClr val="bg1"/>
                </a:solidFill>
              </a:rPr>
              <a:t>Education</a:t>
            </a:r>
            <a:endParaRPr lang="en-US" sz="900" b="1" kern="1000" spc="100" dirty="0">
              <a:solidFill>
                <a:schemeClr val="bg1"/>
              </a:solidFill>
            </a:endParaRPr>
          </a:p>
        </p:txBody>
      </p:sp>
      <p:sp>
        <p:nvSpPr>
          <p:cNvPr id="3" name="Tekstiruutu 2"/>
          <p:cNvSpPr txBox="1"/>
          <p:nvPr/>
        </p:nvSpPr>
        <p:spPr>
          <a:xfrm>
            <a:off x="251520" y="1783596"/>
            <a:ext cx="8313304" cy="4616648"/>
          </a:xfrm>
          <a:prstGeom prst="rect">
            <a:avLst/>
          </a:prstGeom>
          <a:noFill/>
        </p:spPr>
        <p:txBody>
          <a:bodyPr wrap="square" rtlCol="0">
            <a:spAutoFit/>
          </a:bodyPr>
          <a:lstStyle/>
          <a:p>
            <a:pPr marL="342900" indent="-342900">
              <a:spcAft>
                <a:spcPts val="1200"/>
              </a:spcAft>
              <a:buFont typeface="Arial" pitchFamily="34" charset="0"/>
              <a:buChar char="•"/>
            </a:pPr>
            <a:r>
              <a:rPr lang="en-US" sz="2400" b="1" dirty="0" smtClean="0">
                <a:solidFill>
                  <a:srgbClr val="000099"/>
                </a:solidFill>
              </a:rPr>
              <a:t>Through interpretive paradigm</a:t>
            </a:r>
            <a:endParaRPr lang="en-US" sz="2400" dirty="0" smtClean="0">
              <a:solidFill>
                <a:srgbClr val="000099"/>
              </a:solidFill>
            </a:endParaRPr>
          </a:p>
          <a:p>
            <a:pPr marL="342900" indent="-342900">
              <a:spcAft>
                <a:spcPts val="1200"/>
              </a:spcAft>
              <a:buFont typeface="Arial" pitchFamily="34" charset="0"/>
              <a:buChar char="•"/>
            </a:pPr>
            <a:r>
              <a:rPr lang="en-US" sz="2400" dirty="0" smtClean="0">
                <a:solidFill>
                  <a:srgbClr val="000099"/>
                </a:solidFill>
              </a:rPr>
              <a:t>During the 1980s qualitative research gradually became a more common and scholarly accepted way of knowing in educational research in Finland</a:t>
            </a:r>
          </a:p>
          <a:p>
            <a:pPr marL="342900" indent="-342900">
              <a:spcAft>
                <a:spcPts val="1200"/>
              </a:spcAft>
              <a:buFont typeface="Arial" pitchFamily="34" charset="0"/>
              <a:buChar char="•"/>
            </a:pPr>
            <a:r>
              <a:rPr lang="en-US" sz="2400" dirty="0" smtClean="0">
                <a:solidFill>
                  <a:srgbClr val="000099"/>
                </a:solidFill>
              </a:rPr>
              <a:t>In interpretive approaches the aim is to look for, describe and understand human action </a:t>
            </a:r>
            <a:r>
              <a:rPr lang="en-US" sz="2400" dirty="0">
                <a:solidFill>
                  <a:srgbClr val="000099"/>
                </a:solidFill>
              </a:rPr>
              <a:t>o</a:t>
            </a:r>
            <a:r>
              <a:rPr lang="en-US" sz="2400" dirty="0" smtClean="0">
                <a:solidFill>
                  <a:srgbClr val="000099"/>
                </a:solidFill>
              </a:rPr>
              <a:t>n the basis of individual (also collective) meaning making, to understand people’s inner world and the impact on their action </a:t>
            </a:r>
          </a:p>
          <a:p>
            <a:pPr marL="342900" indent="-342900">
              <a:spcAft>
                <a:spcPts val="1200"/>
              </a:spcAft>
              <a:buFont typeface="Arial" pitchFamily="34" charset="0"/>
              <a:buChar char="•"/>
            </a:pPr>
            <a:r>
              <a:rPr lang="en-US" sz="2400" dirty="0" smtClean="0">
                <a:solidFill>
                  <a:srgbClr val="000099"/>
                </a:solidFill>
              </a:rPr>
              <a:t>Teachers’ subjective experiences and meanings became appreciated</a:t>
            </a:r>
            <a:r>
              <a:rPr lang="en-US" sz="2400" dirty="0" smtClean="0">
                <a:solidFill>
                  <a:srgbClr val="000099"/>
                </a:solidFill>
                <a:sym typeface="Wingdings" pitchFamily="2" charset="2"/>
              </a:rPr>
              <a:t> teachers were given a  voice in research		</a:t>
            </a:r>
            <a:endParaRPr lang="en-US" dirty="0">
              <a:solidFill>
                <a:srgbClr val="000099"/>
              </a:solidFill>
            </a:endParaRPr>
          </a:p>
        </p:txBody>
      </p:sp>
      <p:sp>
        <p:nvSpPr>
          <p:cNvPr id="8" name="Otsikko 1"/>
          <p:cNvSpPr txBox="1">
            <a:spLocks/>
          </p:cNvSpPr>
          <p:nvPr/>
        </p:nvSpPr>
        <p:spPr bwMode="auto">
          <a:xfrm>
            <a:off x="0" y="825535"/>
            <a:ext cx="9142330" cy="916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34" charset="-128"/>
              </a:defRPr>
            </a:lvl2pPr>
            <a:lvl3pPr algn="ctr" rtl="0" fontAlgn="base">
              <a:spcBef>
                <a:spcPct val="0"/>
              </a:spcBef>
              <a:spcAft>
                <a:spcPct val="0"/>
              </a:spcAft>
              <a:defRPr sz="4400">
                <a:solidFill>
                  <a:schemeClr val="tx2"/>
                </a:solidFill>
                <a:latin typeface="Arial" charset="0"/>
                <a:ea typeface="ＭＳ Ｐゴシック" pitchFamily="34" charset="-128"/>
              </a:defRPr>
            </a:lvl3pPr>
            <a:lvl4pPr algn="ctr" rtl="0" fontAlgn="base">
              <a:spcBef>
                <a:spcPct val="0"/>
              </a:spcBef>
              <a:spcAft>
                <a:spcPct val="0"/>
              </a:spcAft>
              <a:defRPr sz="4400">
                <a:solidFill>
                  <a:schemeClr val="tx2"/>
                </a:solidFill>
                <a:latin typeface="Arial" charset="0"/>
                <a:ea typeface="ＭＳ Ｐゴシック" pitchFamily="34" charset="-128"/>
              </a:defRPr>
            </a:lvl4pPr>
            <a:lvl5pPr algn="ctr" rtl="0" fontAlgn="base">
              <a:spcBef>
                <a:spcPct val="0"/>
              </a:spcBef>
              <a:spcAft>
                <a:spcPct val="0"/>
              </a:spcAft>
              <a:defRPr sz="4400">
                <a:solidFill>
                  <a:schemeClr val="tx2"/>
                </a:solidFill>
                <a:latin typeface="Arial" charset="0"/>
                <a:ea typeface="ＭＳ Ｐゴシック" pitchFamily="34" charset="-128"/>
              </a:defRPr>
            </a:lvl5pPr>
            <a:lvl6pPr marL="457200" algn="ctr" rtl="0" fontAlgn="base">
              <a:spcBef>
                <a:spcPct val="0"/>
              </a:spcBef>
              <a:spcAft>
                <a:spcPct val="0"/>
              </a:spcAft>
              <a:defRPr sz="4400">
                <a:solidFill>
                  <a:schemeClr val="tx2"/>
                </a:solidFill>
                <a:latin typeface="Arial" charset="0"/>
                <a:ea typeface="ＭＳ Ｐゴシック" pitchFamily="34" charset="-128"/>
              </a:defRPr>
            </a:lvl6pPr>
            <a:lvl7pPr marL="914400" algn="ctr" rtl="0" fontAlgn="base">
              <a:spcBef>
                <a:spcPct val="0"/>
              </a:spcBef>
              <a:spcAft>
                <a:spcPct val="0"/>
              </a:spcAft>
              <a:defRPr sz="4400">
                <a:solidFill>
                  <a:schemeClr val="tx2"/>
                </a:solidFill>
                <a:latin typeface="Arial" charset="0"/>
                <a:ea typeface="ＭＳ Ｐゴシック" pitchFamily="34" charset="-128"/>
              </a:defRPr>
            </a:lvl7pPr>
            <a:lvl8pPr marL="1371600" algn="ctr" rtl="0" fontAlgn="base">
              <a:spcBef>
                <a:spcPct val="0"/>
              </a:spcBef>
              <a:spcAft>
                <a:spcPct val="0"/>
              </a:spcAft>
              <a:defRPr sz="4400">
                <a:solidFill>
                  <a:schemeClr val="tx2"/>
                </a:solidFill>
                <a:latin typeface="Arial" charset="0"/>
                <a:ea typeface="ＭＳ Ｐゴシック" pitchFamily="34" charset="-128"/>
              </a:defRPr>
            </a:lvl8pPr>
            <a:lvl9pPr marL="1828800" algn="ctr" rtl="0" fontAlgn="base">
              <a:spcBef>
                <a:spcPct val="0"/>
              </a:spcBef>
              <a:spcAft>
                <a:spcPct val="0"/>
              </a:spcAft>
              <a:defRPr sz="4400">
                <a:solidFill>
                  <a:schemeClr val="tx2"/>
                </a:solidFill>
                <a:latin typeface="Arial" charset="0"/>
                <a:ea typeface="ＭＳ Ｐゴシック" pitchFamily="34" charset="-128"/>
              </a:defRPr>
            </a:lvl9pPr>
          </a:lstStyle>
          <a:p>
            <a:pPr algn="l"/>
            <a:r>
              <a:rPr lang="en-US" sz="2800" kern="0" dirty="0" smtClean="0">
                <a:solidFill>
                  <a:srgbClr val="000099"/>
                </a:solidFill>
              </a:rPr>
              <a:t>3. How can a common understanding of inclusion in teacher education and profession be achieved? </a:t>
            </a:r>
            <a:br>
              <a:rPr lang="en-US" sz="2800" kern="0" dirty="0" smtClean="0">
                <a:solidFill>
                  <a:srgbClr val="000099"/>
                </a:solidFill>
              </a:rPr>
            </a:br>
            <a:endParaRPr lang="fi-FI" sz="2800" kern="0" dirty="0"/>
          </a:p>
        </p:txBody>
      </p:sp>
      <p:sp>
        <p:nvSpPr>
          <p:cNvPr id="2" name="Suorakulmio 1"/>
          <p:cNvSpPr/>
          <p:nvPr/>
        </p:nvSpPr>
        <p:spPr>
          <a:xfrm>
            <a:off x="3033404" y="6329923"/>
            <a:ext cx="2403287" cy="369332"/>
          </a:xfrm>
          <a:prstGeom prst="rect">
            <a:avLst/>
          </a:prstGeom>
        </p:spPr>
        <p:txBody>
          <a:bodyPr wrap="none">
            <a:spAutoFit/>
          </a:bodyPr>
          <a:lstStyle/>
          <a:p>
            <a:pPr>
              <a:spcAft>
                <a:spcPts val="1200"/>
              </a:spcAft>
            </a:pPr>
            <a:r>
              <a:rPr lang="en-US" dirty="0">
                <a:solidFill>
                  <a:srgbClr val="003399"/>
                </a:solidFill>
              </a:rPr>
              <a:t> Lauriala Anneli, 2013</a:t>
            </a:r>
            <a:endParaRPr lang="en-US" dirty="0">
              <a:solidFill>
                <a:srgbClr val="000099"/>
              </a:solidFill>
            </a:endParaRPr>
          </a:p>
        </p:txBody>
      </p:sp>
    </p:spTree>
    <p:extLst>
      <p:ext uri="{BB962C8B-B14F-4D97-AF65-F5344CB8AC3E}">
        <p14:creationId xmlns:p14="http://schemas.microsoft.com/office/powerpoint/2010/main" val="2107301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2" name="Picture 14" descr="al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sp>
        <p:nvSpPr>
          <p:cNvPr id="6" name="Pyöristetty suorakulmio 5">
            <a:hlinkClick r:id="rId4"/>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4" charset="-128"/>
            </a:endParaRPr>
          </a:p>
        </p:txBody>
      </p:sp>
      <p:sp>
        <p:nvSpPr>
          <p:cNvPr id="10" name="Tekstiruutu 9">
            <a:hlinkClick r:id="rId4"/>
          </p:cNvPr>
          <p:cNvSpPr txBox="1"/>
          <p:nvPr/>
        </p:nvSpPr>
        <p:spPr>
          <a:xfrm>
            <a:off x="6444464" y="6260534"/>
            <a:ext cx="2304000" cy="230832"/>
          </a:xfrm>
          <a:prstGeom prst="rect">
            <a:avLst/>
          </a:prstGeom>
          <a:noFill/>
        </p:spPr>
        <p:txBody>
          <a:bodyPr wrap="square" rtlCol="0">
            <a:spAutoFit/>
          </a:bodyPr>
          <a:lstStyle/>
          <a:p>
            <a:r>
              <a:rPr lang="fi-FI" sz="900" b="1" kern="1000" spc="100" dirty="0" err="1">
                <a:solidFill>
                  <a:schemeClr val="bg1"/>
                </a:solidFill>
              </a:rPr>
              <a:t>Faculty</a:t>
            </a:r>
            <a:r>
              <a:rPr lang="fi-FI" sz="900" b="1" kern="1000" spc="100" dirty="0">
                <a:solidFill>
                  <a:schemeClr val="bg1"/>
                </a:solidFill>
              </a:rPr>
              <a:t> of </a:t>
            </a:r>
            <a:r>
              <a:rPr lang="fi-FI" sz="900" b="1" kern="1000" spc="100" dirty="0" err="1">
                <a:solidFill>
                  <a:schemeClr val="bg1"/>
                </a:solidFill>
              </a:rPr>
              <a:t>Education</a:t>
            </a:r>
            <a:endParaRPr lang="en-US" sz="900" b="1" kern="1000" spc="100" dirty="0">
              <a:solidFill>
                <a:schemeClr val="bg1"/>
              </a:solidFill>
            </a:endParaRPr>
          </a:p>
        </p:txBody>
      </p:sp>
      <p:sp>
        <p:nvSpPr>
          <p:cNvPr id="2" name="Tekstiruutu 1"/>
          <p:cNvSpPr txBox="1"/>
          <p:nvPr/>
        </p:nvSpPr>
        <p:spPr>
          <a:xfrm>
            <a:off x="395536" y="580976"/>
            <a:ext cx="8172664" cy="1077218"/>
          </a:xfrm>
          <a:prstGeom prst="rect">
            <a:avLst/>
          </a:prstGeom>
          <a:noFill/>
        </p:spPr>
        <p:txBody>
          <a:bodyPr wrap="square" rtlCol="0">
            <a:spAutoFit/>
          </a:bodyPr>
          <a:lstStyle/>
          <a:p>
            <a:r>
              <a:rPr lang="en-US" sz="3200" b="1" dirty="0">
                <a:solidFill>
                  <a:srgbClr val="003399"/>
                </a:solidFill>
              </a:rPr>
              <a:t>Interpretive </a:t>
            </a:r>
            <a:r>
              <a:rPr lang="en-US" sz="3200" b="1" dirty="0" smtClean="0">
                <a:solidFill>
                  <a:srgbClr val="003399"/>
                </a:solidFill>
              </a:rPr>
              <a:t>paradigm and teacher education</a:t>
            </a:r>
            <a:endParaRPr lang="en-US" sz="3200" b="1" dirty="0">
              <a:solidFill>
                <a:srgbClr val="003399"/>
              </a:solidFill>
            </a:endParaRPr>
          </a:p>
        </p:txBody>
      </p:sp>
      <p:sp>
        <p:nvSpPr>
          <p:cNvPr id="3" name="Tekstiruutu 2"/>
          <p:cNvSpPr txBox="1"/>
          <p:nvPr/>
        </p:nvSpPr>
        <p:spPr>
          <a:xfrm>
            <a:off x="152822" y="1675270"/>
            <a:ext cx="8423018" cy="4909036"/>
          </a:xfrm>
          <a:prstGeom prst="rect">
            <a:avLst/>
          </a:prstGeom>
          <a:noFill/>
        </p:spPr>
        <p:txBody>
          <a:bodyPr wrap="square" rtlCol="0">
            <a:spAutoFit/>
          </a:bodyPr>
          <a:lstStyle/>
          <a:p>
            <a:pPr marL="342900" indent="-342900">
              <a:spcAft>
                <a:spcPts val="600"/>
              </a:spcAft>
              <a:buFont typeface="Arial" pitchFamily="34" charset="0"/>
              <a:buChar char="•"/>
            </a:pPr>
            <a:r>
              <a:rPr lang="en-US" sz="2400" dirty="0" smtClean="0">
                <a:solidFill>
                  <a:srgbClr val="000099"/>
                </a:solidFill>
              </a:rPr>
              <a:t>It came apparent that teachers’ consciousness; beliefs, conceptions and values guide their pedagogical actions </a:t>
            </a:r>
          </a:p>
          <a:p>
            <a:pPr marL="342900" indent="-342900">
              <a:spcAft>
                <a:spcPts val="600"/>
              </a:spcAft>
              <a:buFont typeface="Arial" pitchFamily="34" charset="0"/>
              <a:buChar char="•"/>
            </a:pPr>
            <a:r>
              <a:rPr lang="en-US" sz="2400" dirty="0" smtClean="0">
                <a:solidFill>
                  <a:srgbClr val="000099"/>
                </a:solidFill>
              </a:rPr>
              <a:t>Interpretive research </a:t>
            </a:r>
            <a:r>
              <a:rPr lang="en-US" sz="2400" dirty="0">
                <a:solidFill>
                  <a:srgbClr val="000099"/>
                </a:solidFill>
              </a:rPr>
              <a:t>is </a:t>
            </a:r>
            <a:r>
              <a:rPr lang="en-US" sz="2400" dirty="0" smtClean="0">
                <a:solidFill>
                  <a:srgbClr val="000099"/>
                </a:solidFill>
              </a:rPr>
              <a:t>context </a:t>
            </a:r>
            <a:r>
              <a:rPr lang="en-US" sz="2400" dirty="0">
                <a:solidFill>
                  <a:srgbClr val="000099"/>
                </a:solidFill>
              </a:rPr>
              <a:t>sensitive</a:t>
            </a:r>
            <a:endParaRPr lang="en-US" sz="2400" dirty="0" smtClean="0">
              <a:solidFill>
                <a:srgbClr val="000099"/>
              </a:solidFill>
            </a:endParaRPr>
          </a:p>
          <a:p>
            <a:pPr marL="342900" indent="-342900">
              <a:spcAft>
                <a:spcPts val="600"/>
              </a:spcAft>
              <a:buFont typeface="Arial" pitchFamily="34" charset="0"/>
              <a:buChar char="•"/>
            </a:pPr>
            <a:r>
              <a:rPr lang="en-US" sz="2400" dirty="0" smtClean="0">
                <a:solidFill>
                  <a:srgbClr val="000099"/>
                </a:solidFill>
              </a:rPr>
              <a:t>This shift influenced in decision making in schools, too, in the form of creating local curricula (within national frames)</a:t>
            </a:r>
          </a:p>
          <a:p>
            <a:pPr marL="342900" lvl="0" indent="-342900">
              <a:spcAft>
                <a:spcPts val="600"/>
              </a:spcAft>
              <a:buFont typeface="Arial" pitchFamily="34" charset="0"/>
              <a:buChar char="•"/>
            </a:pPr>
            <a:r>
              <a:rPr lang="en-US" sz="2400" dirty="0">
                <a:solidFill>
                  <a:srgbClr val="000099"/>
                </a:solidFill>
              </a:rPr>
              <a:t>Teachers started to talk together about educational issues and to value </a:t>
            </a:r>
            <a:r>
              <a:rPr lang="en-US" sz="2400" dirty="0" smtClean="0">
                <a:solidFill>
                  <a:srgbClr val="000099"/>
                </a:solidFill>
              </a:rPr>
              <a:t>discussions</a:t>
            </a:r>
            <a:endParaRPr lang="en-US" sz="2400" dirty="0">
              <a:solidFill>
                <a:srgbClr val="000099"/>
              </a:solidFill>
            </a:endParaRPr>
          </a:p>
          <a:p>
            <a:pPr marL="342900" lvl="0" indent="-342900">
              <a:spcAft>
                <a:spcPts val="600"/>
              </a:spcAft>
              <a:buFont typeface="Arial" pitchFamily="34" charset="0"/>
              <a:buChar char="•"/>
            </a:pPr>
            <a:r>
              <a:rPr lang="en-US" sz="2400" dirty="0">
                <a:solidFill>
                  <a:srgbClr val="000099"/>
                </a:solidFill>
              </a:rPr>
              <a:t>This change has been slow but it has given Finnish teachers the competences to </a:t>
            </a:r>
            <a:r>
              <a:rPr lang="en-US" sz="2400" dirty="0" smtClean="0">
                <a:solidFill>
                  <a:srgbClr val="000099"/>
                </a:solidFill>
              </a:rPr>
              <a:t>use and benefit from pedagogical autonomy given to them by  school administration</a:t>
            </a:r>
            <a:r>
              <a:rPr lang="en-US" sz="2400" dirty="0" smtClean="0">
                <a:solidFill>
                  <a:srgbClr val="003399"/>
                </a:solidFill>
              </a:rPr>
              <a:t>                                   </a:t>
            </a:r>
            <a:r>
              <a:rPr lang="en-US" sz="2400" dirty="0" err="1" smtClean="0">
                <a:solidFill>
                  <a:srgbClr val="003399"/>
                </a:solidFill>
              </a:rPr>
              <a:t>cf.</a:t>
            </a:r>
            <a:r>
              <a:rPr lang="en-US" sz="2000" dirty="0" err="1" smtClean="0">
                <a:solidFill>
                  <a:srgbClr val="003399"/>
                </a:solidFill>
              </a:rPr>
              <a:t>Lauriala</a:t>
            </a:r>
            <a:r>
              <a:rPr lang="en-US" sz="2000" dirty="0" smtClean="0">
                <a:solidFill>
                  <a:srgbClr val="003399"/>
                </a:solidFill>
              </a:rPr>
              <a:t> </a:t>
            </a:r>
            <a:r>
              <a:rPr lang="en-US" sz="2000" dirty="0">
                <a:solidFill>
                  <a:srgbClr val="003399"/>
                </a:solidFill>
              </a:rPr>
              <a:t>Anneli, </a:t>
            </a:r>
            <a:r>
              <a:rPr lang="en-US" sz="2000" dirty="0" smtClean="0">
                <a:solidFill>
                  <a:srgbClr val="003399"/>
                </a:solidFill>
              </a:rPr>
              <a:t>2013</a:t>
            </a:r>
            <a:endParaRPr lang="en-US" sz="2400" dirty="0"/>
          </a:p>
          <a:p>
            <a:pPr marL="342900" indent="-342900">
              <a:spcAft>
                <a:spcPts val="1200"/>
              </a:spcAft>
              <a:buFont typeface="Arial" pitchFamily="34" charset="0"/>
              <a:buChar char="•"/>
            </a:pPr>
            <a:endParaRPr lang="en-US" sz="2400" dirty="0">
              <a:solidFill>
                <a:srgbClr val="003399"/>
              </a:solidFill>
            </a:endParaRPr>
          </a:p>
        </p:txBody>
      </p:sp>
      <p:pic>
        <p:nvPicPr>
          <p:cNvPr id="8" name="Picture 13" descr="yläp"/>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523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23528" y="2348880"/>
            <a:ext cx="8837040" cy="2016224"/>
          </a:xfrm>
        </p:spPr>
        <p:txBody>
          <a:bodyPr/>
          <a:lstStyle/>
          <a:p>
            <a:pPr algn="l"/>
            <a:r>
              <a:rPr lang="en-US" sz="2800" dirty="0" smtClean="0">
                <a:solidFill>
                  <a:srgbClr val="000099"/>
                </a:solidFill>
              </a:rPr>
              <a:t>4. </a:t>
            </a:r>
            <a:r>
              <a:rPr lang="en-US" sz="3600" dirty="0" smtClean="0">
                <a:solidFill>
                  <a:srgbClr val="000099"/>
                </a:solidFill>
              </a:rPr>
              <a:t>Can </a:t>
            </a:r>
            <a:r>
              <a:rPr lang="en-US" sz="3600" dirty="0">
                <a:solidFill>
                  <a:srgbClr val="000099"/>
                </a:solidFill>
              </a:rPr>
              <a:t>a competence or standards model facilitate an inclusive approach to teacher education</a:t>
            </a:r>
            <a:r>
              <a:rPr lang="en-US" sz="2800" dirty="0">
                <a:solidFill>
                  <a:srgbClr val="000099"/>
                </a:solidFill>
              </a:rPr>
              <a:t>? </a:t>
            </a:r>
            <a:br>
              <a:rPr lang="en-US" sz="2800" dirty="0">
                <a:solidFill>
                  <a:srgbClr val="000099"/>
                </a:solidFill>
              </a:rPr>
            </a:br>
            <a:endParaRPr lang="fi-FI" sz="2800" dirty="0">
              <a:solidFill>
                <a:srgbClr val="000099"/>
              </a:solidFill>
            </a:endParaRPr>
          </a:p>
        </p:txBody>
      </p:sp>
      <p:pic>
        <p:nvPicPr>
          <p:cNvPr id="4" name="Picture 13" descr="ylä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68" y="103307"/>
            <a:ext cx="9144000"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337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2" name="Picture 14" descr="al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ylä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
        <p:nvSpPr>
          <p:cNvPr id="6" name="Pyöristetty suorakulmio 5">
            <a:hlinkClick r:id="rId5"/>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4" charset="-128"/>
            </a:endParaRPr>
          </a:p>
        </p:txBody>
      </p:sp>
      <p:sp>
        <p:nvSpPr>
          <p:cNvPr id="10" name="Tekstiruutu 9">
            <a:hlinkClick r:id="rId5"/>
          </p:cNvPr>
          <p:cNvSpPr txBox="1"/>
          <p:nvPr/>
        </p:nvSpPr>
        <p:spPr>
          <a:xfrm>
            <a:off x="6444464" y="6260534"/>
            <a:ext cx="2304000" cy="230832"/>
          </a:xfrm>
          <a:prstGeom prst="rect">
            <a:avLst/>
          </a:prstGeom>
          <a:noFill/>
        </p:spPr>
        <p:txBody>
          <a:bodyPr wrap="square" rtlCol="0">
            <a:spAutoFit/>
          </a:bodyPr>
          <a:lstStyle/>
          <a:p>
            <a:r>
              <a:rPr lang="fi-FI" sz="900" b="1" kern="1000" spc="100" dirty="0" err="1">
                <a:solidFill>
                  <a:schemeClr val="bg1"/>
                </a:solidFill>
              </a:rPr>
              <a:t>Faculty</a:t>
            </a:r>
            <a:r>
              <a:rPr lang="fi-FI" sz="900" b="1" kern="1000" spc="100" dirty="0">
                <a:solidFill>
                  <a:schemeClr val="bg1"/>
                </a:solidFill>
              </a:rPr>
              <a:t> of </a:t>
            </a:r>
            <a:r>
              <a:rPr lang="fi-FI" sz="900" b="1" kern="1000" spc="100" dirty="0" err="1">
                <a:solidFill>
                  <a:schemeClr val="bg1"/>
                </a:solidFill>
              </a:rPr>
              <a:t>Education</a:t>
            </a:r>
            <a:endParaRPr lang="en-US" sz="900" b="1" kern="1000" spc="100" dirty="0">
              <a:solidFill>
                <a:schemeClr val="bg1"/>
              </a:solidFill>
            </a:endParaRPr>
          </a:p>
        </p:txBody>
      </p:sp>
      <p:sp>
        <p:nvSpPr>
          <p:cNvPr id="2" name="Tekstiruutu 1"/>
          <p:cNvSpPr txBox="1"/>
          <p:nvPr/>
        </p:nvSpPr>
        <p:spPr>
          <a:xfrm>
            <a:off x="251520" y="451297"/>
            <a:ext cx="8304526" cy="1077218"/>
          </a:xfrm>
          <a:prstGeom prst="rect">
            <a:avLst/>
          </a:prstGeom>
          <a:noFill/>
        </p:spPr>
        <p:txBody>
          <a:bodyPr wrap="square" rtlCol="0">
            <a:spAutoFit/>
          </a:bodyPr>
          <a:lstStyle/>
          <a:p>
            <a:r>
              <a:rPr lang="en-US" sz="3200" b="1" dirty="0">
                <a:solidFill>
                  <a:srgbClr val="003399"/>
                </a:solidFill>
              </a:rPr>
              <a:t>Interpretive </a:t>
            </a:r>
            <a:r>
              <a:rPr lang="en-US" sz="3200" b="1" dirty="0" smtClean="0">
                <a:solidFill>
                  <a:srgbClr val="003399"/>
                </a:solidFill>
              </a:rPr>
              <a:t>paradigm and teacher education in Lapland</a:t>
            </a:r>
            <a:endParaRPr lang="en-US" sz="3200" b="1" dirty="0">
              <a:solidFill>
                <a:srgbClr val="003399"/>
              </a:solidFill>
            </a:endParaRPr>
          </a:p>
        </p:txBody>
      </p:sp>
      <p:sp>
        <p:nvSpPr>
          <p:cNvPr id="4" name="Tekstiruutu 3"/>
          <p:cNvSpPr txBox="1"/>
          <p:nvPr/>
        </p:nvSpPr>
        <p:spPr>
          <a:xfrm>
            <a:off x="251520" y="1844824"/>
            <a:ext cx="8496944" cy="3801041"/>
          </a:xfrm>
          <a:prstGeom prst="rect">
            <a:avLst/>
          </a:prstGeom>
          <a:noFill/>
        </p:spPr>
        <p:txBody>
          <a:bodyPr wrap="square" rtlCol="0">
            <a:spAutoFit/>
          </a:bodyPr>
          <a:lstStyle/>
          <a:p>
            <a:pPr marL="342900" indent="-342900">
              <a:spcAft>
                <a:spcPts val="600"/>
              </a:spcAft>
              <a:buFont typeface="Arial" pitchFamily="34" charset="0"/>
              <a:buChar char="•"/>
            </a:pPr>
            <a:r>
              <a:rPr lang="en-US" sz="2400" dirty="0" smtClean="0">
                <a:solidFill>
                  <a:srgbClr val="003399"/>
                </a:solidFill>
              </a:rPr>
              <a:t>Teachers are seen as active practitioners who reflect their own actions</a:t>
            </a:r>
          </a:p>
          <a:p>
            <a:pPr marL="342900" indent="-342900">
              <a:spcAft>
                <a:spcPts val="600"/>
              </a:spcAft>
              <a:buFont typeface="Arial" pitchFamily="34" charset="0"/>
              <a:buChar char="•"/>
            </a:pPr>
            <a:r>
              <a:rPr lang="en-US" sz="2400" dirty="0" smtClean="0">
                <a:solidFill>
                  <a:srgbClr val="003399"/>
                </a:solidFill>
              </a:rPr>
              <a:t>The teacher education is based on the prospective </a:t>
            </a:r>
            <a:r>
              <a:rPr lang="en-US" sz="2400" i="1" dirty="0" smtClean="0">
                <a:solidFill>
                  <a:srgbClr val="003399"/>
                </a:solidFill>
              </a:rPr>
              <a:t>teacher as a researcher -</a:t>
            </a:r>
            <a:r>
              <a:rPr lang="en-US" sz="2400" dirty="0" smtClean="0">
                <a:solidFill>
                  <a:srgbClr val="003399"/>
                </a:solidFill>
              </a:rPr>
              <a:t>approach</a:t>
            </a:r>
          </a:p>
          <a:p>
            <a:pPr marL="342900" indent="-342900">
              <a:spcAft>
                <a:spcPts val="600"/>
              </a:spcAft>
              <a:buFont typeface="Arial" pitchFamily="34" charset="0"/>
              <a:buChar char="•"/>
            </a:pPr>
            <a:r>
              <a:rPr lang="en-US" sz="2400" dirty="0" smtClean="0">
                <a:solidFill>
                  <a:srgbClr val="003399"/>
                </a:solidFill>
              </a:rPr>
              <a:t>The connection of theory and practice</a:t>
            </a:r>
          </a:p>
          <a:p>
            <a:pPr marL="342900" indent="-342900">
              <a:spcAft>
                <a:spcPts val="600"/>
              </a:spcAft>
              <a:buFont typeface="Arial" pitchFamily="34" charset="0"/>
              <a:buChar char="•"/>
            </a:pPr>
            <a:r>
              <a:rPr lang="en-US" sz="2400" dirty="0" smtClean="0">
                <a:solidFill>
                  <a:srgbClr val="003399"/>
                </a:solidFill>
              </a:rPr>
              <a:t>Researching practice</a:t>
            </a:r>
          </a:p>
          <a:p>
            <a:pPr marL="342900" indent="-342900">
              <a:spcAft>
                <a:spcPts val="600"/>
              </a:spcAft>
              <a:buFont typeface="Arial" pitchFamily="34" charset="0"/>
              <a:buChar char="•"/>
            </a:pPr>
            <a:r>
              <a:rPr lang="en-US" sz="2400" dirty="0" smtClean="0">
                <a:solidFill>
                  <a:srgbClr val="003399"/>
                </a:solidFill>
              </a:rPr>
              <a:t>Constructing personal, principled knowledge and strategies</a:t>
            </a:r>
          </a:p>
          <a:p>
            <a:pPr marL="342900" indent="-342900">
              <a:spcAft>
                <a:spcPts val="600"/>
              </a:spcAft>
              <a:buFont typeface="Arial" pitchFamily="34" charset="0"/>
              <a:buChar char="•"/>
            </a:pPr>
            <a:r>
              <a:rPr lang="en-US" sz="2400" dirty="0" smtClean="0">
                <a:solidFill>
                  <a:srgbClr val="003399"/>
                </a:solidFill>
              </a:rPr>
              <a:t>Continuous development of professional identity is central</a:t>
            </a:r>
            <a:endParaRPr lang="en-US" sz="2400" dirty="0">
              <a:solidFill>
                <a:srgbClr val="003399"/>
              </a:solidFill>
            </a:endParaRPr>
          </a:p>
        </p:txBody>
      </p:sp>
      <p:sp>
        <p:nvSpPr>
          <p:cNvPr id="3" name="Suorakulmio 2"/>
          <p:cNvSpPr/>
          <p:nvPr/>
        </p:nvSpPr>
        <p:spPr>
          <a:xfrm>
            <a:off x="6300616" y="5624485"/>
            <a:ext cx="2339167" cy="369332"/>
          </a:xfrm>
          <a:prstGeom prst="rect">
            <a:avLst/>
          </a:prstGeom>
        </p:spPr>
        <p:txBody>
          <a:bodyPr wrap="none">
            <a:spAutoFit/>
          </a:bodyPr>
          <a:lstStyle/>
          <a:p>
            <a:r>
              <a:rPr lang="en-US" dirty="0">
                <a:solidFill>
                  <a:srgbClr val="003399"/>
                </a:solidFill>
              </a:rPr>
              <a:t>Lauriala Anneli, 2013</a:t>
            </a:r>
            <a:endParaRPr lang="fi-FI" dirty="0"/>
          </a:p>
        </p:txBody>
      </p:sp>
    </p:spTree>
    <p:extLst>
      <p:ext uri="{BB962C8B-B14F-4D97-AF65-F5344CB8AC3E}">
        <p14:creationId xmlns:p14="http://schemas.microsoft.com/office/powerpoint/2010/main" val="3047989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2" name="Picture 14" descr="al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ylä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sp>
        <p:nvSpPr>
          <p:cNvPr id="6" name="Pyöristetty suorakulmio 5">
            <a:hlinkClick r:id="rId5"/>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4" charset="-128"/>
            </a:endParaRPr>
          </a:p>
        </p:txBody>
      </p:sp>
      <p:sp>
        <p:nvSpPr>
          <p:cNvPr id="10" name="Tekstiruutu 9">
            <a:hlinkClick r:id="rId5"/>
          </p:cNvPr>
          <p:cNvSpPr txBox="1"/>
          <p:nvPr/>
        </p:nvSpPr>
        <p:spPr>
          <a:xfrm>
            <a:off x="6444464" y="6260534"/>
            <a:ext cx="2304000" cy="230832"/>
          </a:xfrm>
          <a:prstGeom prst="rect">
            <a:avLst/>
          </a:prstGeom>
          <a:noFill/>
        </p:spPr>
        <p:txBody>
          <a:bodyPr wrap="square" rtlCol="0">
            <a:spAutoFit/>
          </a:bodyPr>
          <a:lstStyle/>
          <a:p>
            <a:r>
              <a:rPr lang="fi-FI" sz="900" b="1" kern="1000" spc="100" dirty="0" err="1">
                <a:solidFill>
                  <a:schemeClr val="bg1"/>
                </a:solidFill>
              </a:rPr>
              <a:t>Faculty</a:t>
            </a:r>
            <a:r>
              <a:rPr lang="fi-FI" sz="900" b="1" kern="1000" spc="100" dirty="0">
                <a:solidFill>
                  <a:schemeClr val="bg1"/>
                </a:solidFill>
              </a:rPr>
              <a:t> of </a:t>
            </a:r>
            <a:r>
              <a:rPr lang="fi-FI" sz="900" b="1" kern="1000" spc="100" dirty="0" err="1">
                <a:solidFill>
                  <a:schemeClr val="bg1"/>
                </a:solidFill>
              </a:rPr>
              <a:t>Education</a:t>
            </a:r>
            <a:endParaRPr lang="en-US" sz="900" b="1" kern="1000" spc="100" dirty="0">
              <a:solidFill>
                <a:schemeClr val="bg1"/>
              </a:solidFill>
            </a:endParaRPr>
          </a:p>
        </p:txBody>
      </p:sp>
      <p:sp>
        <p:nvSpPr>
          <p:cNvPr id="2" name="Tekstiruutu 1"/>
          <p:cNvSpPr txBox="1"/>
          <p:nvPr/>
        </p:nvSpPr>
        <p:spPr>
          <a:xfrm>
            <a:off x="755576" y="643611"/>
            <a:ext cx="7812624" cy="1077218"/>
          </a:xfrm>
          <a:prstGeom prst="rect">
            <a:avLst/>
          </a:prstGeom>
          <a:noFill/>
        </p:spPr>
        <p:txBody>
          <a:bodyPr wrap="square" rtlCol="0">
            <a:spAutoFit/>
          </a:bodyPr>
          <a:lstStyle/>
          <a:p>
            <a:r>
              <a:rPr lang="en-US" sz="3200" b="1" dirty="0" smtClean="0">
                <a:solidFill>
                  <a:srgbClr val="003399"/>
                </a:solidFill>
              </a:rPr>
              <a:t>The roots of inclusive teaching and teacher education</a:t>
            </a:r>
            <a:endParaRPr lang="en-US" sz="3200" b="1" dirty="0">
              <a:solidFill>
                <a:srgbClr val="003399"/>
              </a:solidFill>
            </a:endParaRPr>
          </a:p>
        </p:txBody>
      </p:sp>
      <p:sp>
        <p:nvSpPr>
          <p:cNvPr id="3" name="Tekstiruutu 2"/>
          <p:cNvSpPr txBox="1"/>
          <p:nvPr/>
        </p:nvSpPr>
        <p:spPr>
          <a:xfrm>
            <a:off x="665688" y="1720829"/>
            <a:ext cx="7812624" cy="4093428"/>
          </a:xfrm>
          <a:prstGeom prst="rect">
            <a:avLst/>
          </a:prstGeom>
          <a:noFill/>
        </p:spPr>
        <p:txBody>
          <a:bodyPr wrap="square" rtlCol="0">
            <a:spAutoFit/>
          </a:bodyPr>
          <a:lstStyle/>
          <a:p>
            <a:pPr marL="342900" indent="-342900">
              <a:spcAft>
                <a:spcPts val="1200"/>
              </a:spcAft>
              <a:buFont typeface="Arial" pitchFamily="34" charset="0"/>
              <a:buChar char="•"/>
            </a:pPr>
            <a:r>
              <a:rPr lang="en-US" sz="2000" dirty="0" smtClean="0">
                <a:solidFill>
                  <a:srgbClr val="003399"/>
                </a:solidFill>
              </a:rPr>
              <a:t>The roots lie on understanding that the knowledge is created in practice by collegial discussions</a:t>
            </a:r>
          </a:p>
          <a:p>
            <a:pPr marL="342900" indent="-342900">
              <a:spcAft>
                <a:spcPts val="1200"/>
              </a:spcAft>
              <a:buFont typeface="Arial" pitchFamily="34" charset="0"/>
              <a:buChar char="•"/>
            </a:pPr>
            <a:r>
              <a:rPr lang="en-US" sz="2000" dirty="0" smtClean="0">
                <a:solidFill>
                  <a:srgbClr val="003399"/>
                </a:solidFill>
              </a:rPr>
              <a:t>That teacher knowledge, </a:t>
            </a:r>
            <a:r>
              <a:rPr lang="en-US" sz="2000" dirty="0" smtClean="0">
                <a:solidFill>
                  <a:srgbClr val="003399"/>
                </a:solidFill>
              </a:rPr>
              <a:t>like </a:t>
            </a:r>
            <a:r>
              <a:rPr lang="en-US" sz="2000" dirty="0" smtClean="0">
                <a:solidFill>
                  <a:srgbClr val="003399"/>
                </a:solidFill>
              </a:rPr>
              <a:t>education, is always situational and context bound</a:t>
            </a:r>
          </a:p>
          <a:p>
            <a:pPr marL="342900" indent="-342900">
              <a:spcAft>
                <a:spcPts val="1200"/>
              </a:spcAft>
              <a:buFont typeface="Arial" pitchFamily="34" charset="0"/>
              <a:buChar char="•"/>
            </a:pPr>
            <a:r>
              <a:rPr lang="en-US" sz="2000" dirty="0" smtClean="0">
                <a:solidFill>
                  <a:srgbClr val="003399"/>
                </a:solidFill>
              </a:rPr>
              <a:t>The pedagogical knowledge is </a:t>
            </a:r>
            <a:r>
              <a:rPr lang="en-US" sz="2000" dirty="0">
                <a:solidFill>
                  <a:srgbClr val="003399"/>
                </a:solidFill>
              </a:rPr>
              <a:t>jointly created </a:t>
            </a:r>
            <a:r>
              <a:rPr lang="en-US" sz="2000" dirty="0" smtClean="0">
                <a:solidFill>
                  <a:srgbClr val="003399"/>
                </a:solidFill>
              </a:rPr>
              <a:t>in society and school communities; it is not value free but has caring and moral dimensions</a:t>
            </a:r>
          </a:p>
          <a:p>
            <a:pPr marL="342900" indent="-342900">
              <a:spcAft>
                <a:spcPts val="1200"/>
              </a:spcAft>
              <a:buFont typeface="Arial" pitchFamily="34" charset="0"/>
              <a:buChar char="•"/>
            </a:pPr>
            <a:r>
              <a:rPr lang="en-US" sz="2000" dirty="0" smtClean="0">
                <a:solidFill>
                  <a:srgbClr val="003399"/>
                </a:solidFill>
              </a:rPr>
              <a:t>Working/ teaching together makes it possible to create different kinds of learning environments</a:t>
            </a:r>
          </a:p>
          <a:p>
            <a:pPr marL="342900" indent="-342900">
              <a:spcAft>
                <a:spcPts val="1200"/>
              </a:spcAft>
              <a:buFont typeface="Arial" pitchFamily="34" charset="0"/>
              <a:buChar char="•"/>
            </a:pPr>
            <a:r>
              <a:rPr lang="en-US" sz="2000" dirty="0" smtClean="0">
                <a:solidFill>
                  <a:srgbClr val="003399"/>
                </a:solidFill>
              </a:rPr>
              <a:t>Diversity becomes natural and requires pedagogies based on differentiation and individualization </a:t>
            </a:r>
            <a:endParaRPr lang="en-US" sz="2000" dirty="0">
              <a:solidFill>
                <a:srgbClr val="003399"/>
              </a:solidFill>
            </a:endParaRPr>
          </a:p>
        </p:txBody>
      </p:sp>
    </p:spTree>
    <p:extLst>
      <p:ext uri="{BB962C8B-B14F-4D97-AF65-F5344CB8AC3E}">
        <p14:creationId xmlns:p14="http://schemas.microsoft.com/office/powerpoint/2010/main" val="2247328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7" descr="ylä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ala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030913"/>
            <a:ext cx="9144000" cy="827087"/>
          </a:xfrm>
          <a:prstGeom prst="rect">
            <a:avLst/>
          </a:prstGeom>
          <a:noFill/>
          <a:extLst>
            <a:ext uri="{909E8E84-426E-40DD-AFC4-6F175D3DCCD1}">
              <a14:hiddenFill xmlns:a14="http://schemas.microsoft.com/office/drawing/2010/main">
                <a:solidFill>
                  <a:srgbClr val="FFFFFF"/>
                </a:solidFill>
              </a14:hiddenFill>
            </a:ext>
          </a:extLst>
        </p:spPr>
      </p:pic>
      <p:sp>
        <p:nvSpPr>
          <p:cNvPr id="5124" name="Text Box 4"/>
          <p:cNvSpPr txBox="1">
            <a:spLocks noChangeArrowheads="1"/>
          </p:cNvSpPr>
          <p:nvPr/>
        </p:nvSpPr>
        <p:spPr bwMode="auto">
          <a:xfrm>
            <a:off x="395536" y="599364"/>
            <a:ext cx="8311984"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fi-FI" sz="3200" b="1" dirty="0" err="1" smtClean="0">
                <a:solidFill>
                  <a:srgbClr val="004487"/>
                </a:solidFill>
              </a:rPr>
              <a:t>References</a:t>
            </a:r>
            <a:endParaRPr lang="fi-FI" sz="3200" dirty="0">
              <a:solidFill>
                <a:srgbClr val="004487"/>
              </a:solidFill>
            </a:endParaRPr>
          </a:p>
        </p:txBody>
      </p:sp>
      <p:sp>
        <p:nvSpPr>
          <p:cNvPr id="5125" name="Text Box 5"/>
          <p:cNvSpPr txBox="1">
            <a:spLocks noChangeArrowheads="1"/>
          </p:cNvSpPr>
          <p:nvPr/>
        </p:nvSpPr>
        <p:spPr bwMode="auto">
          <a:xfrm>
            <a:off x="529208" y="1798092"/>
            <a:ext cx="3890392" cy="4154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1200" dirty="0" smtClean="0">
                <a:solidFill>
                  <a:srgbClr val="003399"/>
                </a:solidFill>
              </a:rPr>
              <a:t>Lakkala</a:t>
            </a:r>
            <a:r>
              <a:rPr lang="en-US" sz="1200" dirty="0">
                <a:solidFill>
                  <a:srgbClr val="003399"/>
                </a:solidFill>
              </a:rPr>
              <a:t>, S., &amp; Määttä, K. (2011) Toward A Theoretical Model Of Inclusive Teaching Strategies – An Action Research In An Inclusive Elementary Class. Global Journal Of Human Social Science Volume 11 Issue 8, pp. 30-40. </a:t>
            </a:r>
            <a:r>
              <a:rPr lang="en-US" sz="1200" dirty="0">
                <a:solidFill>
                  <a:srgbClr val="003399"/>
                </a:solidFill>
                <a:hlinkClick r:id="rId5"/>
              </a:rPr>
              <a:t>http://</a:t>
            </a:r>
            <a:r>
              <a:rPr lang="en-US" sz="1200" dirty="0" smtClean="0">
                <a:solidFill>
                  <a:srgbClr val="003399"/>
                </a:solidFill>
                <a:hlinkClick r:id="rId5"/>
              </a:rPr>
              <a:t>socialscienceresearch.org/index.php/GJHSS/article/viewFile/216/179</a:t>
            </a:r>
            <a:r>
              <a:rPr lang="en-US" sz="1200" dirty="0" smtClean="0">
                <a:solidFill>
                  <a:srgbClr val="003399"/>
                </a:solidFill>
              </a:rPr>
              <a:t> </a:t>
            </a:r>
          </a:p>
          <a:p>
            <a:endParaRPr lang="en-US" sz="1200" dirty="0" smtClean="0">
              <a:solidFill>
                <a:srgbClr val="003399"/>
              </a:solidFill>
            </a:endParaRPr>
          </a:p>
          <a:p>
            <a:r>
              <a:rPr lang="en-US" sz="1200" dirty="0">
                <a:solidFill>
                  <a:srgbClr val="003399"/>
                </a:solidFill>
              </a:rPr>
              <a:t>Lakkala, S., Uusiautti, S. &amp; Määttä, K. (</a:t>
            </a:r>
            <a:r>
              <a:rPr lang="en-US" sz="1200" dirty="0" smtClean="0">
                <a:solidFill>
                  <a:srgbClr val="003399"/>
                </a:solidFill>
              </a:rPr>
              <a:t>2014) </a:t>
            </a:r>
            <a:r>
              <a:rPr lang="en-US" sz="1200" dirty="0">
                <a:solidFill>
                  <a:srgbClr val="003399"/>
                </a:solidFill>
              </a:rPr>
              <a:t>How to make the nearest school a school for all? Finnish teachers’ perceptions of educational reform aiming toward inclusion .</a:t>
            </a:r>
            <a:r>
              <a:rPr lang="en-US" sz="1200" dirty="0" smtClean="0">
                <a:solidFill>
                  <a:srgbClr val="003399"/>
                </a:solidFill>
              </a:rPr>
              <a:t>Journal of  research  in special education needs. Early view online.</a:t>
            </a:r>
            <a:endParaRPr lang="en-US" sz="1200" dirty="0">
              <a:solidFill>
                <a:srgbClr val="003399"/>
              </a:solidFill>
            </a:endParaRPr>
          </a:p>
          <a:p>
            <a:endParaRPr lang="en-US" sz="1200" dirty="0" smtClean="0">
              <a:solidFill>
                <a:srgbClr val="003399"/>
              </a:solidFill>
            </a:endParaRPr>
          </a:p>
          <a:p>
            <a:r>
              <a:rPr lang="en-US" sz="1200" dirty="0">
                <a:solidFill>
                  <a:srgbClr val="003399"/>
                </a:solidFill>
              </a:rPr>
              <a:t>Lauriala Anneli, 2013. Changes in Research Paradigms and their Impact on Teachers and Teacher Education: A Finnish </a:t>
            </a:r>
            <a:r>
              <a:rPr lang="en-US" sz="1200" dirty="0" smtClean="0">
                <a:solidFill>
                  <a:srgbClr val="003399"/>
                </a:solidFill>
              </a:rPr>
              <a:t>Case. In </a:t>
            </a:r>
            <a:r>
              <a:rPr lang="en-US" sz="1200" dirty="0">
                <a:solidFill>
                  <a:srgbClr val="003399"/>
                </a:solidFill>
              </a:rPr>
              <a:t>book: Craig, C. J., Meijer, P.C. &amp; </a:t>
            </a:r>
            <a:r>
              <a:rPr lang="en-US" sz="1200" dirty="0" err="1">
                <a:solidFill>
                  <a:srgbClr val="003399"/>
                </a:solidFill>
              </a:rPr>
              <a:t>Broeckmans</a:t>
            </a:r>
            <a:r>
              <a:rPr lang="en-US" sz="1200" dirty="0">
                <a:solidFill>
                  <a:srgbClr val="003399"/>
                </a:solidFill>
              </a:rPr>
              <a:t>, J. (</a:t>
            </a:r>
            <a:r>
              <a:rPr lang="en-US" sz="1200" dirty="0" err="1">
                <a:solidFill>
                  <a:srgbClr val="003399"/>
                </a:solidFill>
              </a:rPr>
              <a:t>eds</a:t>
            </a:r>
            <a:r>
              <a:rPr lang="en-US" sz="1200" dirty="0">
                <a:solidFill>
                  <a:srgbClr val="003399"/>
                </a:solidFill>
              </a:rPr>
              <a:t>) From Teacher Thinking to Teachers and Teaching: The Evolution of a </a:t>
            </a:r>
            <a:r>
              <a:rPr lang="en-US" sz="1200" dirty="0" smtClean="0">
                <a:solidFill>
                  <a:srgbClr val="003399"/>
                </a:solidFill>
              </a:rPr>
              <a:t>Research Community, vol. 19, </a:t>
            </a:r>
            <a:r>
              <a:rPr lang="en-US" sz="1200" dirty="0">
                <a:solidFill>
                  <a:srgbClr val="003399"/>
                </a:solidFill>
              </a:rPr>
              <a:t>Emerald (pp. 569 - 595).</a:t>
            </a:r>
            <a:br>
              <a:rPr lang="en-US" sz="1200" dirty="0">
                <a:solidFill>
                  <a:srgbClr val="003399"/>
                </a:solidFill>
              </a:rPr>
            </a:br>
            <a:endParaRPr lang="en-US" sz="1200" dirty="0">
              <a:solidFill>
                <a:srgbClr val="003399"/>
              </a:solidFill>
            </a:endParaRPr>
          </a:p>
        </p:txBody>
      </p:sp>
      <p:sp>
        <p:nvSpPr>
          <p:cNvPr id="13" name="Pyöristetty suorakulmio 12">
            <a:hlinkClick r:id="rId6"/>
          </p:cNvPr>
          <p:cNvSpPr/>
          <p:nvPr/>
        </p:nvSpPr>
        <p:spPr bwMode="auto">
          <a:xfrm>
            <a:off x="6372200" y="6237312"/>
            <a:ext cx="2196000" cy="277277"/>
          </a:xfrm>
          <a:prstGeom prst="roundRect">
            <a:avLst/>
          </a:prstGeom>
          <a:solidFill>
            <a:srgbClr val="003399"/>
          </a:solidFill>
          <a:ln>
            <a:headEnd type="none" w="med" len="med"/>
            <a:tailEnd type="none" w="med" len="med"/>
          </a:ln>
          <a:effectLst>
            <a:outerShdw blurRad="50800" dist="38100" dir="5400000" algn="t" rotWithShape="0">
              <a:prstClr val="black">
                <a:alpha val="40000"/>
              </a:prstClr>
            </a:outerShdw>
          </a:effectLst>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4" charset="-128"/>
            </a:endParaRPr>
          </a:p>
        </p:txBody>
      </p:sp>
      <p:sp>
        <p:nvSpPr>
          <p:cNvPr id="14" name="Tekstiruutu 13">
            <a:hlinkClick r:id="rId6"/>
          </p:cNvPr>
          <p:cNvSpPr txBox="1"/>
          <p:nvPr/>
        </p:nvSpPr>
        <p:spPr>
          <a:xfrm>
            <a:off x="6444464" y="6260534"/>
            <a:ext cx="2304000" cy="230832"/>
          </a:xfrm>
          <a:prstGeom prst="rect">
            <a:avLst/>
          </a:prstGeom>
          <a:noFill/>
        </p:spPr>
        <p:txBody>
          <a:bodyPr wrap="square" rtlCol="0">
            <a:spAutoFit/>
          </a:bodyPr>
          <a:lstStyle/>
          <a:p>
            <a:r>
              <a:rPr lang="fi-FI" sz="900" b="1" kern="1000" spc="100" dirty="0" err="1" smtClean="0">
                <a:solidFill>
                  <a:schemeClr val="bg1"/>
                </a:solidFill>
                <a:latin typeface="+mj-lt"/>
              </a:rPr>
              <a:t>Faculty</a:t>
            </a:r>
            <a:r>
              <a:rPr lang="fi-FI" sz="900" b="1" kern="1000" spc="100" dirty="0" smtClean="0">
                <a:solidFill>
                  <a:schemeClr val="bg1"/>
                </a:solidFill>
                <a:latin typeface="+mj-lt"/>
              </a:rPr>
              <a:t> of </a:t>
            </a:r>
            <a:r>
              <a:rPr lang="fi-FI" sz="900" b="1" kern="1000" spc="100" dirty="0" err="1" smtClean="0">
                <a:solidFill>
                  <a:schemeClr val="bg1"/>
                </a:solidFill>
                <a:latin typeface="+mj-lt"/>
              </a:rPr>
              <a:t>education</a:t>
            </a:r>
            <a:endParaRPr lang="en-US" sz="900" b="1" kern="1000" spc="100" dirty="0">
              <a:solidFill>
                <a:schemeClr val="bg1"/>
              </a:solidFill>
              <a:latin typeface="+mj-lt"/>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735227" y="1340768"/>
            <a:ext cx="4210050" cy="283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kstiruutu 1"/>
          <p:cNvSpPr txBox="1"/>
          <p:nvPr/>
        </p:nvSpPr>
        <p:spPr>
          <a:xfrm>
            <a:off x="4788024" y="4437112"/>
            <a:ext cx="4104456" cy="369332"/>
          </a:xfrm>
          <a:prstGeom prst="rect">
            <a:avLst/>
          </a:prstGeom>
          <a:noFill/>
        </p:spPr>
        <p:txBody>
          <a:bodyPr wrap="square" rtlCol="0">
            <a:spAutoFit/>
          </a:bodyPr>
          <a:lstStyle/>
          <a:p>
            <a:endParaRPr lang="fi-FI" dirty="0"/>
          </a:p>
        </p:txBody>
      </p:sp>
      <p:sp>
        <p:nvSpPr>
          <p:cNvPr id="10" name="Tekstiruutu 9"/>
          <p:cNvSpPr txBox="1"/>
          <p:nvPr/>
        </p:nvSpPr>
        <p:spPr>
          <a:xfrm>
            <a:off x="4940424" y="4589512"/>
            <a:ext cx="4104456" cy="1569660"/>
          </a:xfrm>
          <a:prstGeom prst="rect">
            <a:avLst/>
          </a:prstGeom>
          <a:noFill/>
        </p:spPr>
        <p:txBody>
          <a:bodyPr wrap="square" rtlCol="0">
            <a:spAutoFit/>
          </a:bodyPr>
          <a:lstStyle/>
          <a:p>
            <a:r>
              <a:rPr lang="en-US" sz="1200" dirty="0">
                <a:solidFill>
                  <a:srgbClr val="000099"/>
                </a:solidFill>
              </a:rPr>
              <a:t>Ainscow, M., Booth, T. &amp; A. Dyson 2006. Improving Schools, Developing Inclusion. London: </a:t>
            </a:r>
            <a:r>
              <a:rPr lang="en-US" sz="1200" dirty="0" err="1">
                <a:solidFill>
                  <a:srgbClr val="000099"/>
                </a:solidFill>
              </a:rPr>
              <a:t>Routledge</a:t>
            </a:r>
            <a:r>
              <a:rPr lang="en-US" sz="1200" dirty="0" smtClean="0">
                <a:solidFill>
                  <a:srgbClr val="000099"/>
                </a:solidFill>
              </a:rPr>
              <a:t>.</a:t>
            </a:r>
          </a:p>
          <a:p>
            <a:endParaRPr lang="en-US" sz="1200" dirty="0">
              <a:solidFill>
                <a:srgbClr val="000099"/>
              </a:solidFill>
            </a:endParaRPr>
          </a:p>
          <a:p>
            <a:r>
              <a:rPr lang="en-US" sz="1200" dirty="0" err="1">
                <a:solidFill>
                  <a:srgbClr val="000099"/>
                </a:solidFill>
              </a:rPr>
              <a:t>Kesälahti</a:t>
            </a:r>
            <a:r>
              <a:rPr lang="en-US" sz="1200" dirty="0">
                <a:solidFill>
                  <a:srgbClr val="000099"/>
                </a:solidFill>
              </a:rPr>
              <a:t>, E. &amp; Väyrynen, S. 2013. </a:t>
            </a:r>
            <a:r>
              <a:rPr lang="en-US" sz="1200" dirty="0" smtClean="0">
                <a:solidFill>
                  <a:srgbClr val="000099"/>
                </a:solidFill>
              </a:rPr>
              <a:t>Learning </a:t>
            </a:r>
            <a:r>
              <a:rPr lang="en-US" sz="1200" dirty="0">
                <a:solidFill>
                  <a:srgbClr val="000099"/>
                </a:solidFill>
              </a:rPr>
              <a:t>from Our </a:t>
            </a:r>
            <a:r>
              <a:rPr lang="en-US" sz="1200" dirty="0" err="1">
                <a:solidFill>
                  <a:srgbClr val="000099"/>
                </a:solidFill>
              </a:rPr>
              <a:t>Neighbours</a:t>
            </a:r>
            <a:r>
              <a:rPr lang="en-US" sz="1200" dirty="0">
                <a:solidFill>
                  <a:srgbClr val="000099"/>
                </a:solidFill>
              </a:rPr>
              <a:t>. Inclusive Education in the Making. Access: </a:t>
            </a:r>
            <a:r>
              <a:rPr lang="en-US" sz="1200" u="sng" dirty="0">
                <a:solidFill>
                  <a:srgbClr val="000099"/>
                </a:solidFill>
                <a:hlinkClick r:id="rId8"/>
              </a:rPr>
              <a:t>http://www.ulapland.fi/loader.aspx?id=a91a37cf-e63e-45f7-afe7-eebefd34a4d9</a:t>
            </a:r>
            <a:r>
              <a:rPr lang="en-US" sz="1200" dirty="0">
                <a:solidFill>
                  <a:srgbClr val="000099"/>
                </a:solidFill>
              </a:rPr>
              <a:t> </a:t>
            </a:r>
          </a:p>
          <a:p>
            <a:endParaRPr lang="en-US" sz="1200" dirty="0">
              <a:solidFill>
                <a:srgbClr val="000099"/>
              </a:solidFill>
            </a:endParaRPr>
          </a:p>
        </p:txBody>
      </p:sp>
    </p:spTree>
    <p:extLst>
      <p:ext uri="{BB962C8B-B14F-4D97-AF65-F5344CB8AC3E}">
        <p14:creationId xmlns:p14="http://schemas.microsoft.com/office/powerpoint/2010/main" val="998036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1505</Words>
  <Application>Microsoft Office PowerPoint</Application>
  <PresentationFormat>Näytössä katseltava diaesitys (4:3)</PresentationFormat>
  <Paragraphs>113</Paragraphs>
  <Slides>9</Slides>
  <Notes>9</Notes>
  <HiddenSlides>0</HiddenSlides>
  <MMClips>0</MMClips>
  <ScaleCrop>false</ScaleCrop>
  <HeadingPairs>
    <vt:vector size="4" baseType="variant">
      <vt:variant>
        <vt:lpstr>Teema</vt:lpstr>
      </vt:variant>
      <vt:variant>
        <vt:i4>1</vt:i4>
      </vt:variant>
      <vt:variant>
        <vt:lpstr>Dian otsikot</vt:lpstr>
      </vt:variant>
      <vt:variant>
        <vt:i4>9</vt:i4>
      </vt:variant>
    </vt:vector>
  </HeadingPairs>
  <TitlesOfParts>
    <vt:vector size="10" baseType="lpstr">
      <vt:lpstr>Blank Presentation</vt:lpstr>
      <vt:lpstr>PowerPoint-esitys</vt:lpstr>
      <vt:lpstr>1. What kind of teachers do we need for an inclusive society in the 21st century school?  </vt:lpstr>
      <vt:lpstr>2. Which are the essential teacher competences for inclusive education and diversity teaching?  </vt:lpstr>
      <vt:lpstr>PowerPoint-esitys</vt:lpstr>
      <vt:lpstr>PowerPoint-esitys</vt:lpstr>
      <vt:lpstr>4. Can a competence or standards model facilitate an inclusive approach to teacher education?  </vt:lpstr>
      <vt:lpstr>PowerPoint-esitys</vt:lpstr>
      <vt:lpstr>PowerPoint-esitys</vt:lpstr>
      <vt:lpstr>PowerPoint-esitys</vt:lpstr>
    </vt:vector>
  </TitlesOfParts>
  <Company>Lay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wintuki</dc:creator>
  <cp:lastModifiedBy>wintuki</cp:lastModifiedBy>
  <cp:revision>60</cp:revision>
  <cp:lastPrinted>2014-01-18T17:08:47Z</cp:lastPrinted>
  <dcterms:created xsi:type="dcterms:W3CDTF">2014-01-15T06:10:33Z</dcterms:created>
  <dcterms:modified xsi:type="dcterms:W3CDTF">2014-01-20T08:30:20Z</dcterms:modified>
</cp:coreProperties>
</file>