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328" r:id="rId7"/>
    <p:sldId id="258" r:id="rId8"/>
    <p:sldId id="261" r:id="rId9"/>
    <p:sldId id="329" r:id="rId10"/>
    <p:sldId id="264" r:id="rId11"/>
    <p:sldId id="268" r:id="rId12"/>
    <p:sldId id="332" r:id="rId13"/>
    <p:sldId id="340" r:id="rId14"/>
    <p:sldId id="336" r:id="rId15"/>
    <p:sldId id="335" r:id="rId16"/>
    <p:sldId id="279" r:id="rId17"/>
    <p:sldId id="278" r:id="rId18"/>
    <p:sldId id="282" r:id="rId19"/>
    <p:sldId id="286" r:id="rId20"/>
    <p:sldId id="337" r:id="rId21"/>
    <p:sldId id="289" r:id="rId22"/>
    <p:sldId id="338" r:id="rId23"/>
    <p:sldId id="339" r:id="rId24"/>
    <p:sldId id="299" r:id="rId25"/>
    <p:sldId id="272" r:id="rId26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083"/>
    <a:srgbClr val="0088CE"/>
    <a:srgbClr val="002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597" autoAdjust="0"/>
  </p:normalViewPr>
  <p:slideViewPr>
    <p:cSldViewPr>
      <p:cViewPr varScale="1">
        <p:scale>
          <a:sx n="104" d="100"/>
          <a:sy n="104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67BE5-0C42-4451-94BF-916B070B61CA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4C232-903C-4FE5-BC7C-45F11438A0B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4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DE706345-7A26-425F-B83B-DBE7F76080CA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3DD617D-E126-479B-8DA6-1CD43A2E454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4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617D-E126-479B-8DA6-1CD43A2E454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3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293" indent="-28895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837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171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506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2840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175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509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9844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985238-AD08-48FF-8AE9-1BA996B344FF}" type="slidenum">
              <a:rPr lang="en-GB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617D-E126-479B-8DA6-1CD43A2E454A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5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293" indent="-28895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837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171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506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2840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175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509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9844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985238-AD08-48FF-8AE9-1BA996B344FF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293" indent="-28895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837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171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506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2840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175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509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9844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FCFFCA-70E1-4330-B54D-9FB60252F098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67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293" indent="-288959" algn="l" defTabSz="9567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837" indent="-231168" algn="l" defTabSz="9567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171" indent="-231168" algn="l" defTabSz="9567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506" indent="-231168" algn="l" defTabSz="9567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2840" indent="-231168" defTabSz="9567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175" indent="-231168" defTabSz="9567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509" indent="-231168" defTabSz="9567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9844" indent="-231168" defTabSz="9567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569351-AB26-4FB7-B4BD-BC0E876599F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293" indent="-28895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837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171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506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2840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175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509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9844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850776-7DE6-4F6E-9905-DC1D6A373B65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617D-E126-479B-8DA6-1CD43A2E454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04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617D-E126-479B-8DA6-1CD43A2E454A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5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617D-E126-479B-8DA6-1CD43A2E454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3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06">
              <a:defRPr/>
            </a:pPr>
            <a:r>
              <a:rPr lang="en-GB" dirty="0">
                <a:solidFill>
                  <a:prstClr val="black"/>
                </a:solidFill>
              </a:rPr>
              <a:t>Some key stats to illustrate the problem: </a:t>
            </a:r>
          </a:p>
          <a:p>
            <a:pPr defTabSz="918606">
              <a:defRPr/>
            </a:pPr>
            <a:endParaRPr lang="en-GB" dirty="0">
              <a:solidFill>
                <a:prstClr val="black"/>
              </a:solidFill>
            </a:endParaRPr>
          </a:p>
          <a:p>
            <a:pPr defTabSz="918606">
              <a:defRPr/>
            </a:pPr>
            <a:r>
              <a:rPr lang="en-GB" dirty="0">
                <a:solidFill>
                  <a:prstClr val="black"/>
                </a:solidFill>
              </a:rPr>
              <a:t>A child growing up in a low-income community can become tied into a cycle of low educational achievement, inferior job opportunities and greatly increased chances of drug use, poor health and involvement with crime. </a:t>
            </a:r>
          </a:p>
          <a:p>
            <a:pPr defTabSz="918606">
              <a:defRPr/>
            </a:pPr>
            <a:r>
              <a:rPr lang="en-GB" dirty="0">
                <a:solidFill>
                  <a:prstClr val="black"/>
                </a:solidFill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617D-E126-479B-8DA6-1CD43A2E454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6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07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368" indent="-287064" defTabSz="9600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258" indent="-229652" defTabSz="9600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561" indent="-229652" defTabSz="9600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864" indent="-229652" defTabSz="9600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167" indent="-229652" defTabSz="960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470" indent="-229652" defTabSz="960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4773" indent="-229652" defTabSz="960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077" indent="-229652" defTabSz="960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26BD51-CE11-4508-AD97-487441F94C52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617D-E126-479B-8DA6-1CD43A2E454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5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06">
              <a:defRPr/>
            </a:pPr>
            <a:r>
              <a:rPr lang="en-GB" dirty="0" err="1">
                <a:solidFill>
                  <a:prstClr val="black"/>
                </a:solidFill>
              </a:rPr>
              <a:t>IoE</a:t>
            </a:r>
            <a:r>
              <a:rPr lang="en-GB" dirty="0">
                <a:solidFill>
                  <a:prstClr val="black"/>
                </a:solidFill>
              </a:rPr>
              <a:t> report stats.</a:t>
            </a:r>
          </a:p>
          <a:p>
            <a:pPr defTabSz="918606">
              <a:defRPr/>
            </a:pPr>
            <a:endParaRPr lang="en-GB" dirty="0">
              <a:solidFill>
                <a:prstClr val="black"/>
              </a:solidFill>
            </a:endParaRPr>
          </a:p>
          <a:p>
            <a:pPr defTabSz="918606">
              <a:defRPr/>
            </a:pPr>
            <a:r>
              <a:rPr lang="en-GB" dirty="0">
                <a:solidFill>
                  <a:prstClr val="black"/>
                </a:solidFill>
              </a:rPr>
              <a:t>Quote from head.</a:t>
            </a:r>
          </a:p>
          <a:p>
            <a:pPr defTabSz="918606"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617D-E126-479B-8DA6-1CD43A2E454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5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293" indent="-28895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837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171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506" indent="-2311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2840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175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509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9844" indent="-231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985238-AD08-48FF-8AE9-1BA996B344FF}" type="slidenum">
              <a:rPr lang="en-GB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44195" y="9565609"/>
            <a:ext cx="542938" cy="1844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692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1pPr>
            <a:lvl2pPr marL="746368" indent="-287064" defTabSz="953692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2pPr>
            <a:lvl3pPr marL="1148258" indent="-229652" defTabSz="953692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3pPr>
            <a:lvl4pPr marL="1607561" indent="-229652" defTabSz="953692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66864" indent="-229652" defTabSz="953692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26167" indent="-229652" defTabSz="9536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85470" indent="-229652" defTabSz="9536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44773" indent="-229652" defTabSz="9536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904077" indent="-229652" defTabSz="9536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04818519-E341-400A-9576-13E127BBAAFD}" type="slidenum">
              <a:rPr lang="en-US" alt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3852" y="9446336"/>
            <a:ext cx="2972547" cy="49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4" rIns="90970" bIns="45484" anchor="b"/>
          <a:lstStyle>
            <a:lvl1pPr defTabSz="892175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892175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892175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892175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892175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140EEA5E-F51D-4EC9-BBF6-4C99D0FF3878}" type="slidenum">
              <a:rPr lang="en-GB" alt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algn="r" eaLnBrk="1" hangingPunct="1"/>
              <a:t>10</a:t>
            </a:fld>
            <a:endParaRPr lang="en-GB" altLang="en-US" sz="1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496888"/>
            <a:ext cx="5638800" cy="4229100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726349"/>
            <a:ext cx="5028986" cy="44719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4" rIns="90970" bIns="45484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8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6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0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8013" y="1568450"/>
            <a:ext cx="7926387" cy="790575"/>
          </a:xfrm>
        </p:spPr>
        <p:txBody>
          <a:bodyPr anchor="b"/>
          <a:lstStyle>
            <a:lvl1pPr>
              <a:lnSpc>
                <a:spcPts val="28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0075" y="2424113"/>
            <a:ext cx="7934325" cy="360362"/>
          </a:xfrm>
        </p:spPr>
        <p:txBody>
          <a:bodyPr/>
          <a:lstStyle>
            <a:lvl1pPr marL="0" indent="0">
              <a:buFont typeface="Symbol" pitchFamily="18" charset="2"/>
              <a:buNone/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99213"/>
            <a:ext cx="19812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812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9751-D354-4ADB-8D35-BC12CD937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29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A03A-7556-4C0C-9FF0-889D311EF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242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A20E-8D19-4B33-B5D9-E7F7B9C4AB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235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6550"/>
            <a:ext cx="38862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6550"/>
            <a:ext cx="38862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4A85-C14A-45C5-8FBA-934AC5E76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718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D961-AA2B-4F12-9AC6-36C9DB1087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4318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1884-64F1-415F-8B0B-78D6AAC9A3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160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CEC6-E96E-4CCC-8452-C708A1B8DB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5279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6004-D1C5-464C-AD78-CDBD50A0B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32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46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9F59-DC8F-4173-8F6D-AFF473A7A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982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BE1C-39E7-4D70-8CCA-6BAE6B01C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621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89535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95350"/>
            <a:ext cx="5791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8354-3B39-4C53-8BDE-C79CFEB7B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633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5350"/>
            <a:ext cx="7924800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6550"/>
            <a:ext cx="3886200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6550"/>
            <a:ext cx="3886200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1750"/>
            <a:ext cx="3886200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2E295-BD9D-4E8B-9153-990D77559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9095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5350"/>
            <a:ext cx="7924800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6550"/>
            <a:ext cx="7924800" cy="4318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1C26-463C-45E9-AA67-4023491E9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125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07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9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40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63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28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62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78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98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0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0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99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43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98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67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89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4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70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37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01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64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8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6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8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AEFE-3547-4AE1-9D37-E4190BFE460C}" type="datetimeFigureOut">
              <a:rPr lang="en-GB" smtClean="0"/>
              <a:pPr/>
              <a:t>27/01/2014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1087-4697-4796-BD36-53E94010A2C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_FIRST_PPT_FINAL_asset-trans_v2-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6103938"/>
            <a:ext cx="24860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5350"/>
            <a:ext cx="7924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6550"/>
            <a:ext cx="79248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97625"/>
            <a:ext cx="19812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9812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D343E-1FA0-49D5-B044-C3CE425BFE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7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rebuchet MS" pitchFamily="34" charset="0"/>
        </a:defRPr>
      </a:lvl9pPr>
    </p:titleStyle>
    <p:bodyStyle>
      <a:lvl1pPr marL="182563" indent="-182563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7780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</a:defRPr>
      </a:lvl2pPr>
      <a:lvl3pPr marL="549275" indent="-185738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</a:defRPr>
      </a:lvl3pPr>
      <a:lvl4pPr marL="720725" indent="-169863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</a:defRPr>
      </a:lvl4pPr>
      <a:lvl5pPr marL="903288" indent="-180975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</a:defRPr>
      </a:lvl5pPr>
      <a:lvl6pPr marL="1360488" indent="-18097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</a:defRPr>
      </a:lvl6pPr>
      <a:lvl7pPr marL="1817688" indent="-18097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</a:defRPr>
      </a:lvl7pPr>
      <a:lvl8pPr marL="2274888" indent="-18097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</a:defRPr>
      </a:lvl8pPr>
      <a:lvl9pPr marL="2732088" indent="-18097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bg2"/>
        </a:buClr>
        <a:buSzPct val="83000"/>
        <a:buFont typeface="Symbol" pitchFamily="18" charset="2"/>
        <a:buChar char="·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AEFE-3547-4AE1-9D37-E4190BFE46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1087-4697-4796-BD36-53E94010A2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8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149080"/>
            <a:ext cx="42484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Workshop 4: </a:t>
            </a:r>
          </a:p>
          <a:p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How to Recruit the Best?</a:t>
            </a:r>
          </a:p>
          <a:p>
            <a:r>
              <a:rPr lang="en-GB" sz="2000" dirty="0" smtClean="0">
                <a:solidFill>
                  <a:srgbClr val="002663"/>
                </a:solidFill>
                <a:latin typeface="Trebuchet MS" pitchFamily="34" charset="0"/>
              </a:rPr>
              <a:t>20</a:t>
            </a:r>
            <a:r>
              <a:rPr lang="en-GB" sz="2000" baseline="30000" dirty="0" smtClean="0">
                <a:solidFill>
                  <a:srgbClr val="002663"/>
                </a:solidFill>
                <a:latin typeface="Trebuchet MS" pitchFamily="34" charset="0"/>
              </a:rPr>
              <a:t>th</a:t>
            </a:r>
            <a:r>
              <a:rPr lang="en-GB" sz="2000" dirty="0" smtClean="0">
                <a:solidFill>
                  <a:srgbClr val="002663"/>
                </a:solidFill>
                <a:latin typeface="Trebuchet MS" pitchFamily="34" charset="0"/>
              </a:rPr>
              <a:t> January 2014</a:t>
            </a:r>
            <a:endParaRPr lang="en-GB" sz="2000" dirty="0">
              <a:solidFill>
                <a:srgbClr val="00266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2285596" y="3106671"/>
            <a:ext cx="4572809" cy="3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1422" y="5228537"/>
            <a:ext cx="8773056" cy="1512842"/>
          </a:xfrm>
          <a:prstGeom prst="roundRect">
            <a:avLst/>
          </a:prstGeom>
          <a:solidFill>
            <a:schemeClr val="bg1"/>
          </a:solidFill>
          <a:ln>
            <a:solidFill>
              <a:srgbClr val="4B92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6" tIns="46628" rIns="93256" bIns="46628" anchor="ctr"/>
          <a:lstStyle/>
          <a:p>
            <a:pPr lvl="1">
              <a:defRPr/>
            </a:pPr>
            <a:r>
              <a:rPr lang="en-GB" b="1" dirty="0" smtClean="0">
                <a:solidFill>
                  <a:srgbClr val="002663"/>
                </a:solidFill>
              </a:rPr>
              <a:t>In 2003:						in 2013:</a:t>
            </a:r>
          </a:p>
          <a:p>
            <a:pPr>
              <a:defRPr/>
            </a:pPr>
            <a:r>
              <a:rPr lang="en-GB" b="1" dirty="0" smtClean="0">
                <a:solidFill>
                  <a:srgbClr val="002663"/>
                </a:solidFill>
              </a:rPr>
              <a:t>Oxbridge graduates  going into challenging schools = 6		200</a:t>
            </a:r>
          </a:p>
          <a:p>
            <a:pPr>
              <a:defRPr/>
            </a:pPr>
            <a:r>
              <a:rPr lang="en-GB" b="1" dirty="0" smtClean="0">
                <a:solidFill>
                  <a:srgbClr val="002663"/>
                </a:solidFill>
              </a:rPr>
              <a:t>Teach First number of hires = 186				1,261</a:t>
            </a:r>
          </a:p>
          <a:p>
            <a:pPr>
              <a:defRPr/>
            </a:pPr>
            <a:r>
              <a:rPr lang="en-GB" b="1" dirty="0" smtClean="0">
                <a:solidFill>
                  <a:srgbClr val="002663"/>
                </a:solidFill>
              </a:rPr>
              <a:t>Times Top 100 Graduate Employers  = n/a			3</a:t>
            </a:r>
          </a:p>
          <a:p>
            <a:pPr>
              <a:defRPr/>
            </a:pPr>
            <a:r>
              <a:rPr lang="en-GB" b="1" dirty="0" smtClean="0">
                <a:solidFill>
                  <a:srgbClr val="002663"/>
                </a:solidFill>
              </a:rPr>
              <a:t>% of new teachers in challenging secondary schools = 2%		16%</a:t>
            </a:r>
          </a:p>
          <a:p>
            <a:pPr algn="ctr">
              <a:defRPr/>
            </a:pPr>
            <a:r>
              <a:rPr lang="en-GB" sz="500" dirty="0" smtClean="0">
                <a:solidFill>
                  <a:srgbClr val="002663"/>
                </a:solidFill>
              </a:rPr>
              <a:t>`</a:t>
            </a:r>
            <a:endParaRPr lang="en-GB" sz="500" dirty="0">
              <a:solidFill>
                <a:srgbClr val="002663"/>
              </a:solidFill>
            </a:endParaRPr>
          </a:p>
        </p:txBody>
      </p:sp>
      <p:sp>
        <p:nvSpPr>
          <p:cNvPr id="4609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67007" y="6623138"/>
            <a:ext cx="71273" cy="157115"/>
          </a:xfrm>
          <a:noFill/>
        </p:spPr>
        <p:txBody>
          <a:bodyPr lIns="91430" tIns="45716" rIns="91430" bIns="45716"/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1pPr>
            <a:lvl2pPr marL="758032" indent="-291551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2pPr>
            <a:lvl3pPr marL="1166203" indent="-233241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3pPr>
            <a:lvl4pPr marL="1632684" indent="-233241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99165" indent="-233241"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65646" indent="-23324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3032128" indent="-23324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98609" indent="-23324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965090" indent="-23324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DE5105EE-F004-4465-A6DF-7B5052CF191D}" type="slidenum">
              <a:rPr lang="en-US" altLang="en-US" sz="10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pic>
        <p:nvPicPr>
          <p:cNvPr id="4609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8" y="1282838"/>
            <a:ext cx="5364912" cy="37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1880" y="404664"/>
            <a:ext cx="45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Achievements 2003 to 2013</a:t>
            </a:r>
            <a:endParaRPr lang="en-GB" sz="2400" b="1" dirty="0">
              <a:solidFill>
                <a:srgbClr val="0088CE"/>
              </a:solidFill>
              <a:latin typeface="Trebuchet MS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9301" y="1052736"/>
            <a:ext cx="3086334" cy="3795911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GB" sz="1600" u="sng" dirty="0" smtClean="0">
                <a:solidFill>
                  <a:srgbClr val="0070C0"/>
                </a:solidFill>
              </a:rPr>
              <a:t>Industry</a:t>
            </a:r>
            <a:endParaRPr lang="en-GB" sz="1400" dirty="0">
              <a:solidFill>
                <a:srgbClr val="0070C0"/>
              </a:solidFill>
            </a:endParaRPr>
          </a:p>
          <a:p>
            <a:pPr algn="l">
              <a:spcAft>
                <a:spcPts val="1000"/>
              </a:spcAft>
              <a:defRPr/>
            </a:pPr>
            <a:r>
              <a:rPr lang="en-GB" sz="1400" b="0" dirty="0" smtClean="0">
                <a:solidFill>
                  <a:srgbClr val="002060"/>
                </a:solidFill>
                <a:latin typeface="+mj-lt"/>
              </a:rPr>
              <a:t>Since 2003 nominated for 45 industry awards , winning 9 of these including over the past 2 years:</a:t>
            </a: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002060"/>
                </a:solidFill>
                <a:latin typeface="+mj-lt"/>
              </a:rPr>
              <a:t>Best Employer Brand</a:t>
            </a:r>
            <a:endParaRPr lang="en-GB" sz="1400" b="0" dirty="0">
              <a:solidFill>
                <a:srgbClr val="002060"/>
              </a:solidFill>
              <a:latin typeface="+mj-lt"/>
            </a:endParaRP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002060"/>
                </a:solidFill>
                <a:latin typeface="+mj-lt"/>
              </a:rPr>
              <a:t>Best Assessment and Selection</a:t>
            </a:r>
            <a:endParaRPr lang="en-GB" sz="1400" b="0" dirty="0">
              <a:solidFill>
                <a:srgbClr val="002060"/>
              </a:solidFill>
              <a:latin typeface="+mj-lt"/>
            </a:endParaRP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002060"/>
                </a:solidFill>
                <a:latin typeface="+mj-lt"/>
              </a:rPr>
              <a:t>Most Popular Graduate Recruiter Public Sector (for third year running)</a:t>
            </a:r>
            <a:endParaRPr lang="en-GB" sz="1400" b="0" dirty="0">
              <a:solidFill>
                <a:srgbClr val="002060"/>
              </a:solidFill>
              <a:latin typeface="+mj-lt"/>
            </a:endParaRP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002060"/>
                </a:solidFill>
                <a:latin typeface="+mj-lt"/>
              </a:rPr>
              <a:t>Rising Star for Jodie </a:t>
            </a:r>
            <a:r>
              <a:rPr lang="en-GB" sz="1400" dirty="0" err="1" smtClean="0">
                <a:solidFill>
                  <a:srgbClr val="002060"/>
                </a:solidFill>
                <a:latin typeface="+mj-lt"/>
              </a:rPr>
              <a:t>Bamforth</a:t>
            </a:r>
            <a:r>
              <a:rPr lang="en-GB" sz="1400" dirty="0" smtClean="0">
                <a:solidFill>
                  <a:srgbClr val="002060"/>
                </a:solidFill>
                <a:latin typeface="+mj-lt"/>
              </a:rPr>
              <a:t> (‘11)</a:t>
            </a:r>
            <a:endParaRPr lang="en-GB" sz="1400" dirty="0">
              <a:solidFill>
                <a:srgbClr val="002060"/>
              </a:solidFill>
              <a:latin typeface="+mj-lt"/>
            </a:endParaRPr>
          </a:p>
          <a:p>
            <a:pPr algn="l">
              <a:spcAft>
                <a:spcPts val="1000"/>
              </a:spcAft>
              <a:defRPr/>
            </a:pPr>
            <a:r>
              <a:rPr lang="en-GB" sz="1400" b="0" dirty="0" smtClean="0">
                <a:solidFill>
                  <a:srgbClr val="002060"/>
                </a:solidFill>
                <a:latin typeface="+mj-lt"/>
              </a:rPr>
              <a:t>In 2013 Teach First was responsible for 44% of ALL Public Sector jobs in the Times Top 100 Graduate Employers</a:t>
            </a:r>
            <a:endParaRPr lang="en-GB" sz="1400" b="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111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52"/>
            <a:ext cx="8784976" cy="67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21490" y="323161"/>
            <a:ext cx="27462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How did we do it?</a:t>
            </a:r>
          </a:p>
          <a:p>
            <a:pPr algn="ctr"/>
            <a:endParaRPr lang="en-GB" b="1" i="1" u="sng" dirty="0" smtClean="0">
              <a:solidFill>
                <a:srgbClr val="0088CE"/>
              </a:solidFill>
              <a:latin typeface="Trebuchet MS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20064" y="476672"/>
            <a:ext cx="9158088" cy="616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r>
              <a:rPr lang="en-GB" sz="1800" b="1" dirty="0" smtClean="0">
                <a:solidFill>
                  <a:srgbClr val="002663"/>
                </a:solidFill>
                <a:latin typeface="Trebuchet MS" pitchFamily="34" charset="0"/>
              </a:rPr>
              <a:t>Strategy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Sell the problem not the profession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Focus on small number of top universities at the start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Deliver ‘world-class’ graduate recruitment 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Invest in building relationships with key stakeholders</a:t>
            </a:r>
          </a:p>
          <a:p>
            <a:pPr marL="0" indent="0">
              <a:buFont typeface="Arial" pitchFamily="34" charset="0"/>
              <a:buNone/>
            </a:pPr>
            <a:endParaRPr lang="en-GB" sz="1800" b="1" dirty="0">
              <a:solidFill>
                <a:srgbClr val="002663"/>
              </a:solidFill>
              <a:latin typeface="Trebuchet MS" pitchFamily="34" charset="0"/>
            </a:endParaRPr>
          </a:p>
          <a:p>
            <a:r>
              <a:rPr lang="en-GB" sz="1800" b="1" dirty="0" smtClean="0">
                <a:solidFill>
                  <a:srgbClr val="002663"/>
                </a:solidFill>
                <a:latin typeface="Trebuchet MS" pitchFamily="34" charset="0"/>
              </a:rPr>
              <a:t>Brand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Need to be comparable and then more attractive than the top employment brands in the country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Highest quality marketing, materials and activity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Position mutual benefit of the programme (do it for the kids/do it for you)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Build profile and appeal</a:t>
            </a:r>
          </a:p>
          <a:p>
            <a:pPr marL="0" indent="0">
              <a:buFont typeface="Arial" pitchFamily="34" charset="0"/>
              <a:buNone/>
            </a:pPr>
            <a:endParaRPr lang="en-GB" sz="1800" b="1" dirty="0">
              <a:solidFill>
                <a:srgbClr val="002663"/>
              </a:solidFill>
              <a:latin typeface="Trebuchet MS" pitchFamily="34" charset="0"/>
            </a:endParaRPr>
          </a:p>
          <a:p>
            <a:r>
              <a:rPr lang="en-GB" sz="1800" b="1" dirty="0" smtClean="0">
                <a:solidFill>
                  <a:srgbClr val="002663"/>
                </a:solidFill>
                <a:latin typeface="Trebuchet MS" pitchFamily="34" charset="0"/>
              </a:rPr>
              <a:t>Process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Human recruitment, investing in a team of experts (not superficial high visibility events)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Effective &amp; efficient attraction &amp; selection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Early ID &amp; Undergraduate Programmes (Brand managers, Insight &amp; Societies)</a:t>
            </a:r>
          </a:p>
          <a:p>
            <a:pPr marL="0" indent="0">
              <a:buFont typeface="Arial" pitchFamily="34" charset="0"/>
              <a:buNone/>
            </a:pPr>
            <a:endParaRPr lang="en-GB" sz="1800" b="1" dirty="0">
              <a:solidFill>
                <a:srgbClr val="002663"/>
              </a:solidFill>
              <a:latin typeface="Trebuchet MS" pitchFamily="34" charset="0"/>
            </a:endParaRPr>
          </a:p>
          <a:p>
            <a:r>
              <a:rPr lang="en-GB" sz="1800" b="1" dirty="0" smtClean="0">
                <a:solidFill>
                  <a:srgbClr val="002663"/>
                </a:solidFill>
                <a:latin typeface="Trebuchet MS" pitchFamily="34" charset="0"/>
              </a:rPr>
              <a:t>Research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Know your market and competition as well, if not better than everyone else</a:t>
            </a:r>
          </a:p>
          <a:p>
            <a:pPr lvl="1"/>
            <a:r>
              <a:rPr lang="en-GB" sz="1400" b="1" dirty="0" smtClean="0">
                <a:solidFill>
                  <a:srgbClr val="002663"/>
                </a:solidFill>
                <a:latin typeface="Trebuchet MS" pitchFamily="34" charset="0"/>
              </a:rPr>
              <a:t>Deliver sophisticated objectives and metrics to spot issues early</a:t>
            </a:r>
            <a:endParaRPr lang="en-GB" sz="1400" b="1" dirty="0">
              <a:solidFill>
                <a:srgbClr val="00266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468052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0088CE"/>
                </a:solidFill>
              </a:rPr>
              <a:t>How can we improve candidate selection for teacher education </a:t>
            </a:r>
            <a:r>
              <a:rPr lang="en-US" altLang="en-US" dirty="0" err="1" smtClean="0">
                <a:solidFill>
                  <a:srgbClr val="0088CE"/>
                </a:solidFill>
              </a:rPr>
              <a:t>programmes</a:t>
            </a:r>
            <a:r>
              <a:rPr lang="en-US" altLang="en-US" dirty="0" smtClean="0">
                <a:solidFill>
                  <a:srgbClr val="0088CE"/>
                </a:solidFill>
              </a:rPr>
              <a:t> and entry conditions for new teachers?</a:t>
            </a:r>
            <a:br>
              <a:rPr lang="en-US" altLang="en-US" dirty="0" smtClean="0">
                <a:solidFill>
                  <a:srgbClr val="0088CE"/>
                </a:solidFill>
              </a:rPr>
            </a:br>
            <a:endParaRPr lang="en-US" altLang="en-US" dirty="0" smtClean="0">
              <a:solidFill>
                <a:srgbClr val="0088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2685"/>
            <a:ext cx="7634288" cy="515466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sz="1800" b="1" dirty="0" smtClean="0"/>
              <a:t>Rigorous recruitment and selection process:</a:t>
            </a:r>
            <a:br>
              <a:rPr lang="en-US" sz="1800" b="1" dirty="0" smtClean="0"/>
            </a:b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/>
              <a:t>Evidence of strong academic qualifications</a:t>
            </a:r>
          </a:p>
          <a:p>
            <a:pPr eaLnBrk="1" hangingPunct="1">
              <a:defRPr/>
            </a:pPr>
            <a:r>
              <a:rPr lang="en-US" sz="1800" b="1" dirty="0" smtClean="0"/>
              <a:t>Demonstrate key competencies and fit with the Teach First vision: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Humility, Respect and Empathy 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Interaction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Knowledge (incl. mission)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Leadership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Planning and Organising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Problem Solving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Resilience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Self-Evaluation</a:t>
            </a:r>
            <a:endParaRPr lang="en-US" sz="1400" dirty="0" smtClean="0"/>
          </a:p>
          <a:p>
            <a:pPr eaLnBrk="1" hangingPunct="1">
              <a:defRPr/>
            </a:pPr>
            <a:r>
              <a:rPr lang="en-GB" sz="1800" b="1" dirty="0" smtClean="0"/>
              <a:t>Pass professional skills tests in numeracy and literacy</a:t>
            </a:r>
          </a:p>
          <a:p>
            <a:pPr eaLnBrk="1" hangingPunct="1">
              <a:defRPr/>
            </a:pPr>
            <a:r>
              <a:rPr lang="en-GB" sz="1800" b="1" dirty="0" smtClean="0"/>
              <a:t>Pass subject knowledge audit</a:t>
            </a:r>
          </a:p>
          <a:p>
            <a:pPr eaLnBrk="1" hangingPunct="1">
              <a:defRPr/>
            </a:pPr>
            <a:r>
              <a:rPr lang="en-GB" sz="1800" b="1" dirty="0" smtClean="0"/>
              <a:t>School Observation week</a:t>
            </a:r>
          </a:p>
          <a:p>
            <a:pPr eaLnBrk="1" hangingPunct="1">
              <a:defRPr/>
            </a:pPr>
            <a:r>
              <a:rPr lang="en-GB" sz="1800" b="1" dirty="0" smtClean="0"/>
              <a:t>Complete Summer Institute &amp; PGCE in line with the Teach First values:</a:t>
            </a:r>
            <a:endParaRPr lang="en-GB" sz="1800" b="1" dirty="0"/>
          </a:p>
          <a:p>
            <a:pPr lvl="1" eaLnBrk="1" hangingPunct="1">
              <a:defRPr/>
            </a:pPr>
            <a:endParaRPr lang="en-GB" sz="1800" b="1" dirty="0"/>
          </a:p>
          <a:p>
            <a:pPr marL="0" indent="0" algn="ctr" eaLnBrk="1" hangingPunct="1">
              <a:buFontTx/>
              <a:buNone/>
              <a:defRPr/>
            </a:pPr>
            <a:r>
              <a:rPr lang="en-GB" sz="1600" b="1" dirty="0">
                <a:solidFill>
                  <a:srgbClr val="FFC000"/>
                </a:solidFill>
              </a:rPr>
              <a:t>COMMITMENT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COLLABORATION</a:t>
            </a:r>
            <a:r>
              <a:rPr lang="en-GB" sz="1600" b="1" dirty="0"/>
              <a:t>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EXCELLENCE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33CC"/>
                </a:solidFill>
              </a:rPr>
              <a:t>INTEGRITY </a:t>
            </a:r>
            <a:r>
              <a:rPr lang="en-GB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LEADERSHIP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419872" y="704021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Selection Overview</a:t>
            </a:r>
          </a:p>
          <a:p>
            <a:pPr algn="ctr"/>
            <a:endParaRPr lang="en-GB" b="1" i="1" u="sng" dirty="0" smtClean="0">
              <a:solidFill>
                <a:srgbClr val="0088C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205163" y="5445224"/>
            <a:ext cx="2446337" cy="989013"/>
          </a:xfrm>
          <a:prstGeom prst="flowChartAlternateProcess">
            <a:avLst/>
          </a:prstGeom>
          <a:solidFill>
            <a:srgbClr val="333399">
              <a:alpha val="65881"/>
            </a:srgbClr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1200" dirty="0"/>
              <a:t>Participant Preparation Work </a:t>
            </a:r>
          </a:p>
          <a:p>
            <a:pPr algn="ctr" eaLnBrk="1" hangingPunct="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1200" dirty="0"/>
              <a:t>Regional Allocation</a:t>
            </a:r>
          </a:p>
          <a:p>
            <a:pPr algn="ctr" eaLnBrk="1" hangingPunct="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1200" dirty="0"/>
              <a:t>Summer Institute</a:t>
            </a:r>
            <a:endParaRPr lang="en-US" alt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58415" y="454025"/>
            <a:ext cx="6234534" cy="5299075"/>
            <a:chOff x="858416" y="765175"/>
            <a:chExt cx="6234534" cy="5299075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3616325" y="3352800"/>
              <a:ext cx="1531938" cy="571500"/>
            </a:xfrm>
            <a:prstGeom prst="flowChartAlternateProcess">
              <a:avLst/>
            </a:prstGeom>
            <a:solidFill>
              <a:srgbClr val="333399">
                <a:alpha val="65881"/>
              </a:srgbClr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1200" dirty="0"/>
                <a:t>Assessment Centre</a:t>
              </a:r>
              <a:endParaRPr lang="en-US" altLang="en-US" sz="1800" dirty="0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3492500" y="4610100"/>
              <a:ext cx="1897063" cy="434975"/>
            </a:xfrm>
            <a:prstGeom prst="flowChartAlternateProcess">
              <a:avLst/>
            </a:prstGeom>
            <a:solidFill>
              <a:srgbClr val="333399">
                <a:alpha val="65881"/>
              </a:srgbClr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1200"/>
                <a:t>Offer</a:t>
              </a: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3119438" y="5183188"/>
              <a:ext cx="2605087" cy="4572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66FF">
                <a:alpha val="32941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1200"/>
                <a:t>Acceptance</a:t>
              </a:r>
              <a:endParaRPr lang="en-US" altLang="en-US" sz="1800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616325" y="765175"/>
              <a:ext cx="1531938" cy="608013"/>
            </a:xfrm>
            <a:prstGeom prst="flowChartAlternateProcess">
              <a:avLst/>
            </a:prstGeom>
            <a:solidFill>
              <a:srgbClr val="333399">
                <a:alpha val="65881"/>
              </a:srgbClr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1100"/>
                <a:t>Registration &amp; Application</a:t>
              </a:r>
              <a:endParaRPr lang="en-US" altLang="en-US" sz="1800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616325" y="2095500"/>
              <a:ext cx="1531938" cy="571500"/>
            </a:xfrm>
            <a:prstGeom prst="flowChartAlternateProcess">
              <a:avLst/>
            </a:prstGeom>
            <a:solidFill>
              <a:srgbClr val="333399">
                <a:alpha val="65881"/>
              </a:srgbClr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1400"/>
                <a:t>Screening</a:t>
              </a:r>
              <a:endParaRPr lang="en-US" altLang="en-US" sz="1800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3727450" y="4038600"/>
              <a:ext cx="1225550" cy="4572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66FF">
                <a:alpha val="32941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1200"/>
                <a:t>Pass</a:t>
              </a:r>
              <a:endParaRPr lang="en-US" altLang="en-US" sz="1800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3779838" y="2781300"/>
              <a:ext cx="1225550" cy="4587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66FF">
                <a:alpha val="32941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1200"/>
                <a:t>Pass</a:t>
              </a:r>
              <a:endParaRPr lang="en-US" altLang="en-US" sz="1800"/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3779838" y="1524000"/>
              <a:ext cx="1225550" cy="4587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66FF">
                <a:alpha val="32941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800"/>
                <a:t>Submit</a:t>
              </a:r>
              <a:endParaRPr lang="en-US" altLang="en-US" sz="1800"/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rot="-5400000">
              <a:off x="5447507" y="1977231"/>
              <a:ext cx="571500" cy="881063"/>
            </a:xfrm>
            <a:prstGeom prst="downArrow">
              <a:avLst>
                <a:gd name="adj1" fmla="val 50000"/>
                <a:gd name="adj2" fmla="val 28756"/>
              </a:avLst>
            </a:prstGeom>
            <a:solidFill>
              <a:srgbClr val="3366FF">
                <a:alpha val="32941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eaVert"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20" name="Picture 15" descr="MCj043253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25" y="2060575"/>
              <a:ext cx="7715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MCj0432537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25" y="3321050"/>
              <a:ext cx="771525" cy="68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5308600" y="2276475"/>
              <a:ext cx="8683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altLang="en-US" sz="1400">
                  <a:latin typeface="Arial" charset="0"/>
                </a:rPr>
                <a:t>Fail</a:t>
              </a:r>
              <a:endParaRPr lang="en-US" altLang="en-US" sz="1400">
                <a:latin typeface="Arial" charset="0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292725" y="3502025"/>
              <a:ext cx="8683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altLang="en-US" sz="1400">
                  <a:latin typeface="Arial" charset="0"/>
                </a:rPr>
                <a:t>Fail</a:t>
              </a:r>
              <a:endParaRPr lang="en-US" altLang="en-US" sz="1400">
                <a:latin typeface="Arial" charset="0"/>
              </a:endParaRPr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 rot="-5400000">
              <a:off x="5447507" y="3202781"/>
              <a:ext cx="571500" cy="881063"/>
            </a:xfrm>
            <a:prstGeom prst="downArrow">
              <a:avLst>
                <a:gd name="adj1" fmla="val 50000"/>
                <a:gd name="adj2" fmla="val 28756"/>
              </a:avLst>
            </a:prstGeom>
            <a:solidFill>
              <a:srgbClr val="3366FF">
                <a:alpha val="32941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eaVert"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 rot="16200000" flipH="1">
              <a:off x="1145753" y="4179217"/>
              <a:ext cx="1482725" cy="2057400"/>
            </a:xfrm>
            <a:custGeom>
              <a:avLst/>
              <a:gdLst>
                <a:gd name="G0" fmla="+- -548903 0 0"/>
                <a:gd name="G1" fmla="+- 10035753 0 0"/>
                <a:gd name="G2" fmla="+- -548903 0 10035753"/>
                <a:gd name="G3" fmla="+- 10800 0 0"/>
                <a:gd name="G4" fmla="+- 0 0 -54890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93 0 0"/>
                <a:gd name="G9" fmla="+- 0 0 10035753"/>
                <a:gd name="G10" fmla="+- 7393 0 2700"/>
                <a:gd name="G11" fmla="cos G10 -548903"/>
                <a:gd name="G12" fmla="sin G10 -548903"/>
                <a:gd name="G13" fmla="cos 13500 -548903"/>
                <a:gd name="G14" fmla="sin 13500 -548903"/>
                <a:gd name="G15" fmla="+- G11 10800 0"/>
                <a:gd name="G16" fmla="+- G12 10800 0"/>
                <a:gd name="G17" fmla="+- G13 10800 0"/>
                <a:gd name="G18" fmla="+- G14 10800 0"/>
                <a:gd name="G19" fmla="*/ 7393 1 2"/>
                <a:gd name="G20" fmla="+- G19 5400 0"/>
                <a:gd name="G21" fmla="cos G20 -548903"/>
                <a:gd name="G22" fmla="sin G20 -548903"/>
                <a:gd name="G23" fmla="+- G21 10800 0"/>
                <a:gd name="G24" fmla="+- G12 G23 G22"/>
                <a:gd name="G25" fmla="+- G22 G23 G11"/>
                <a:gd name="G26" fmla="cos 10800 -548903"/>
                <a:gd name="G27" fmla="sin 10800 -548903"/>
                <a:gd name="G28" fmla="cos 7393 -548903"/>
                <a:gd name="G29" fmla="sin 7393 -54890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035753"/>
                <a:gd name="G36" fmla="sin G34 10035753"/>
                <a:gd name="G37" fmla="+/ 10035753 -54890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93 G39"/>
                <a:gd name="G43" fmla="sin 739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530 w 21600"/>
                <a:gd name="T5" fmla="*/ 506 h 21600"/>
                <a:gd name="T6" fmla="*/ 2684 w 21600"/>
                <a:gd name="T7" fmla="*/ 14911 h 21600"/>
                <a:gd name="T8" fmla="*/ 8561 w 21600"/>
                <a:gd name="T9" fmla="*/ 3753 h 21600"/>
                <a:gd name="T10" fmla="*/ 24156 w 21600"/>
                <a:gd name="T11" fmla="*/ 8833 h 21600"/>
                <a:gd name="T12" fmla="*/ 20441 w 21600"/>
                <a:gd name="T13" fmla="*/ 13831 h 21600"/>
                <a:gd name="T14" fmla="*/ 15442 w 21600"/>
                <a:gd name="T15" fmla="*/ 101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14" y="9723"/>
                  </a:moveTo>
                  <a:cubicBezTo>
                    <a:pt x="17579" y="6095"/>
                    <a:pt x="14467" y="3407"/>
                    <a:pt x="10800" y="3407"/>
                  </a:cubicBezTo>
                  <a:cubicBezTo>
                    <a:pt x="6716" y="3407"/>
                    <a:pt x="3407" y="6716"/>
                    <a:pt x="3407" y="10800"/>
                  </a:cubicBezTo>
                  <a:cubicBezTo>
                    <a:pt x="3406" y="11960"/>
                    <a:pt x="3680" y="13105"/>
                    <a:pt x="4204" y="14141"/>
                  </a:cubicBezTo>
                  <a:lnTo>
                    <a:pt x="1165" y="15680"/>
                  </a:lnTo>
                  <a:cubicBezTo>
                    <a:pt x="399" y="14167"/>
                    <a:pt x="0" y="1249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157" y="-1"/>
                    <a:pt x="20704" y="3926"/>
                    <a:pt x="21484" y="9226"/>
                  </a:cubicBezTo>
                  <a:lnTo>
                    <a:pt x="24156" y="8833"/>
                  </a:lnTo>
                  <a:lnTo>
                    <a:pt x="20441" y="13831"/>
                  </a:lnTo>
                  <a:lnTo>
                    <a:pt x="15442" y="10116"/>
                  </a:lnTo>
                  <a:lnTo>
                    <a:pt x="18114" y="9723"/>
                  </a:lnTo>
                  <a:close/>
                </a:path>
              </a:pathLst>
            </a:custGeom>
            <a:solidFill>
              <a:srgbClr val="3366FF">
                <a:alpha val="33000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en-US" sz="1200" dirty="0" smtClean="0">
                  <a:latin typeface="Arial" charset="0"/>
                </a:rPr>
                <a:t>     QTS </a:t>
              </a:r>
              <a:endParaRPr lang="en-US" sz="1200" dirty="0">
                <a:latin typeface="Arial" charset="0"/>
              </a:endParaRPr>
            </a:p>
            <a:p>
              <a:pPr>
                <a:defRPr/>
              </a:pPr>
              <a:r>
                <a:rPr lang="en-US" sz="1200" dirty="0" smtClean="0">
                  <a:latin typeface="Arial" charset="0"/>
                </a:rPr>
                <a:t>     Skills </a:t>
              </a:r>
              <a:endParaRPr lang="en-US" sz="1200" dirty="0">
                <a:latin typeface="Arial" charset="0"/>
              </a:endParaRPr>
            </a:p>
            <a:p>
              <a:pPr>
                <a:defRPr/>
              </a:pPr>
              <a:r>
                <a:rPr lang="en-US" sz="1200" dirty="0" smtClean="0">
                  <a:latin typeface="Arial" charset="0"/>
                </a:rPr>
                <a:t>      Test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 rot="5400000">
              <a:off x="5080794" y="4433094"/>
              <a:ext cx="1482725" cy="177958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114" y="9723"/>
                  </a:moveTo>
                  <a:cubicBezTo>
                    <a:pt x="17579" y="6095"/>
                    <a:pt x="14467" y="3407"/>
                    <a:pt x="10800" y="3407"/>
                  </a:cubicBezTo>
                  <a:cubicBezTo>
                    <a:pt x="6716" y="3407"/>
                    <a:pt x="3407" y="6716"/>
                    <a:pt x="3407" y="10800"/>
                  </a:cubicBezTo>
                  <a:cubicBezTo>
                    <a:pt x="3406" y="11960"/>
                    <a:pt x="3680" y="13105"/>
                    <a:pt x="4204" y="14141"/>
                  </a:cubicBezTo>
                  <a:lnTo>
                    <a:pt x="1165" y="15680"/>
                  </a:lnTo>
                  <a:cubicBezTo>
                    <a:pt x="399" y="14167"/>
                    <a:pt x="0" y="1249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157" y="-1"/>
                    <a:pt x="20704" y="3926"/>
                    <a:pt x="21484" y="9226"/>
                  </a:cubicBezTo>
                  <a:lnTo>
                    <a:pt x="24156" y="8833"/>
                  </a:lnTo>
                  <a:lnTo>
                    <a:pt x="20441" y="13831"/>
                  </a:lnTo>
                  <a:lnTo>
                    <a:pt x="15442" y="10116"/>
                  </a:lnTo>
                  <a:lnTo>
                    <a:pt x="18114" y="9723"/>
                  </a:lnTo>
                  <a:close/>
                </a:path>
              </a:pathLst>
            </a:custGeom>
            <a:solidFill>
              <a:srgbClr val="3366FF">
                <a:alpha val="32941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algn="l" eaLnBrk="0" hangingPunct="0">
                <a:lnSpc>
                  <a:spcPts val="1800"/>
                </a:lnSpc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83000"/>
                <a:buFont typeface="Symbol" pitchFamily="18" charset="2"/>
                <a:buChar char="·"/>
                <a:defRPr sz="15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en-US" sz="1200"/>
                <a:t>         </a:t>
              </a:r>
              <a:r>
                <a:rPr lang="en-US" altLang="en-US" sz="1400"/>
                <a:t>Reference</a:t>
              </a:r>
              <a:endParaRPr lang="en-US" altLang="en-US" sz="1800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 rot="16200000" flipH="1">
              <a:off x="2267050" y="4293791"/>
              <a:ext cx="1482725" cy="2057400"/>
            </a:xfrm>
            <a:custGeom>
              <a:avLst/>
              <a:gdLst>
                <a:gd name="G0" fmla="+- -548903 0 0"/>
                <a:gd name="G1" fmla="+- 10035753 0 0"/>
                <a:gd name="G2" fmla="+- -548903 0 10035753"/>
                <a:gd name="G3" fmla="+- 10800 0 0"/>
                <a:gd name="G4" fmla="+- 0 0 -54890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93 0 0"/>
                <a:gd name="G9" fmla="+- 0 0 10035753"/>
                <a:gd name="G10" fmla="+- 7393 0 2700"/>
                <a:gd name="G11" fmla="cos G10 -548903"/>
                <a:gd name="G12" fmla="sin G10 -548903"/>
                <a:gd name="G13" fmla="cos 13500 -548903"/>
                <a:gd name="G14" fmla="sin 13500 -548903"/>
                <a:gd name="G15" fmla="+- G11 10800 0"/>
                <a:gd name="G16" fmla="+- G12 10800 0"/>
                <a:gd name="G17" fmla="+- G13 10800 0"/>
                <a:gd name="G18" fmla="+- G14 10800 0"/>
                <a:gd name="G19" fmla="*/ 7393 1 2"/>
                <a:gd name="G20" fmla="+- G19 5400 0"/>
                <a:gd name="G21" fmla="cos G20 -548903"/>
                <a:gd name="G22" fmla="sin G20 -548903"/>
                <a:gd name="G23" fmla="+- G21 10800 0"/>
                <a:gd name="G24" fmla="+- G12 G23 G22"/>
                <a:gd name="G25" fmla="+- G22 G23 G11"/>
                <a:gd name="G26" fmla="cos 10800 -548903"/>
                <a:gd name="G27" fmla="sin 10800 -548903"/>
                <a:gd name="G28" fmla="cos 7393 -548903"/>
                <a:gd name="G29" fmla="sin 7393 -54890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035753"/>
                <a:gd name="G36" fmla="sin G34 10035753"/>
                <a:gd name="G37" fmla="+/ 10035753 -54890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93 G39"/>
                <a:gd name="G43" fmla="sin 739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530 w 21600"/>
                <a:gd name="T5" fmla="*/ 506 h 21600"/>
                <a:gd name="T6" fmla="*/ 2684 w 21600"/>
                <a:gd name="T7" fmla="*/ 14911 h 21600"/>
                <a:gd name="T8" fmla="*/ 8561 w 21600"/>
                <a:gd name="T9" fmla="*/ 3753 h 21600"/>
                <a:gd name="T10" fmla="*/ 24156 w 21600"/>
                <a:gd name="T11" fmla="*/ 8833 h 21600"/>
                <a:gd name="T12" fmla="*/ 20441 w 21600"/>
                <a:gd name="T13" fmla="*/ 13831 h 21600"/>
                <a:gd name="T14" fmla="*/ 15442 w 21600"/>
                <a:gd name="T15" fmla="*/ 101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14" y="9723"/>
                  </a:moveTo>
                  <a:cubicBezTo>
                    <a:pt x="17579" y="6095"/>
                    <a:pt x="14467" y="3407"/>
                    <a:pt x="10800" y="3407"/>
                  </a:cubicBezTo>
                  <a:cubicBezTo>
                    <a:pt x="6716" y="3407"/>
                    <a:pt x="3407" y="6716"/>
                    <a:pt x="3407" y="10800"/>
                  </a:cubicBezTo>
                  <a:cubicBezTo>
                    <a:pt x="3406" y="11960"/>
                    <a:pt x="3680" y="13105"/>
                    <a:pt x="4204" y="14141"/>
                  </a:cubicBezTo>
                  <a:lnTo>
                    <a:pt x="1165" y="15680"/>
                  </a:lnTo>
                  <a:cubicBezTo>
                    <a:pt x="399" y="14167"/>
                    <a:pt x="0" y="1249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157" y="-1"/>
                    <a:pt x="20704" y="3926"/>
                    <a:pt x="21484" y="9226"/>
                  </a:cubicBezTo>
                  <a:lnTo>
                    <a:pt x="24156" y="8833"/>
                  </a:lnTo>
                  <a:lnTo>
                    <a:pt x="20441" y="13831"/>
                  </a:lnTo>
                  <a:lnTo>
                    <a:pt x="15442" y="10116"/>
                  </a:lnTo>
                  <a:lnTo>
                    <a:pt x="18114" y="9723"/>
                  </a:lnTo>
                  <a:close/>
                </a:path>
              </a:pathLst>
            </a:custGeom>
            <a:solidFill>
              <a:srgbClr val="3366FF">
                <a:alpha val="33000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en-US" sz="1200" dirty="0" smtClean="0">
                  <a:latin typeface="Arial" charset="0"/>
                </a:rPr>
                <a:t>    Subject</a:t>
              </a:r>
              <a:endParaRPr lang="en-US" sz="1200" dirty="0">
                <a:latin typeface="Arial" charset="0"/>
              </a:endParaRPr>
            </a:p>
            <a:p>
              <a:pPr>
                <a:defRPr/>
              </a:pPr>
              <a:r>
                <a:rPr lang="en-US" sz="1200" dirty="0" smtClean="0">
                  <a:latin typeface="Arial" charset="0"/>
                </a:rPr>
                <a:t> Knowledge</a:t>
              </a:r>
              <a:endParaRPr lang="en-US" sz="1200" dirty="0">
                <a:latin typeface="Arial" charset="0"/>
              </a:endParaRPr>
            </a:p>
            <a:p>
              <a:pPr>
                <a:defRPr/>
              </a:pPr>
              <a:r>
                <a:rPr lang="en-US" sz="1200" dirty="0" smtClean="0">
                  <a:latin typeface="Arial" charset="0"/>
                </a:rPr>
                <a:t>      Audit</a:t>
              </a:r>
              <a:endParaRPr lang="en-US" sz="1200" dirty="0"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755741" y="398983"/>
            <a:ext cx="2890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Candidate Journey</a:t>
            </a:r>
            <a:endParaRPr lang="en-GB" sz="2400" b="1" dirty="0">
              <a:solidFill>
                <a:srgbClr val="0088C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93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784"/>
            <a:ext cx="7924800" cy="431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kern="1200" dirty="0" smtClean="0">
                <a:solidFill>
                  <a:srgbClr val="0088CE"/>
                </a:solidFill>
              </a:rPr>
              <a:t>2014 Season</a:t>
            </a:r>
            <a:endParaRPr lang="en-GB" kern="1200" dirty="0">
              <a:solidFill>
                <a:srgbClr val="0088CE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59982" y="2204864"/>
            <a:ext cx="8208962" cy="42487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SzPct val="90000"/>
              <a:buFont typeface="Arial" pitchFamily="34" charset="0"/>
              <a:buNone/>
              <a:defRPr/>
            </a:pPr>
            <a:r>
              <a:rPr lang="en-GB" sz="1800" b="1" dirty="0"/>
              <a:t>To meet this target we will need to: </a:t>
            </a:r>
          </a:p>
          <a:p>
            <a:pPr>
              <a:lnSpc>
                <a:spcPct val="100000"/>
              </a:lnSpc>
              <a:buSzPct val="90000"/>
              <a:defRPr/>
            </a:pPr>
            <a:r>
              <a:rPr lang="en-GB" sz="1800" b="1" dirty="0"/>
              <a:t>Screen </a:t>
            </a:r>
            <a:r>
              <a:rPr lang="en-GB" sz="1800" b="1" dirty="0" smtClean="0"/>
              <a:t>8,680 </a:t>
            </a:r>
            <a:r>
              <a:rPr lang="en-GB" sz="1800" b="1" dirty="0"/>
              <a:t>applications twice </a:t>
            </a:r>
          </a:p>
          <a:p>
            <a:pPr>
              <a:lnSpc>
                <a:spcPct val="100000"/>
              </a:lnSpc>
              <a:buSzPct val="90000"/>
              <a:defRPr/>
            </a:pPr>
            <a:r>
              <a:rPr lang="en-GB" sz="1800" b="1" dirty="0" smtClean="0"/>
              <a:t>Invite </a:t>
            </a:r>
            <a:r>
              <a:rPr lang="en-GB" sz="1800" b="1" dirty="0"/>
              <a:t>around </a:t>
            </a:r>
            <a:r>
              <a:rPr lang="en-GB" sz="1800" b="1" dirty="0" smtClean="0"/>
              <a:t>4,400 </a:t>
            </a:r>
            <a:r>
              <a:rPr lang="en-GB" sz="1800" b="1" dirty="0"/>
              <a:t>candidates to an Assessment Centre (</a:t>
            </a:r>
            <a:r>
              <a:rPr lang="en-GB" sz="1800" b="1" dirty="0" smtClean="0"/>
              <a:t>max </a:t>
            </a:r>
            <a:r>
              <a:rPr lang="en-GB" sz="1800" b="1" dirty="0"/>
              <a:t>capacity = </a:t>
            </a:r>
            <a:r>
              <a:rPr lang="en-GB" sz="1800" b="1" dirty="0" smtClean="0"/>
              <a:t>5,000</a:t>
            </a:r>
            <a:r>
              <a:rPr lang="en-GB" sz="1800" b="1" dirty="0"/>
              <a:t>)</a:t>
            </a:r>
          </a:p>
          <a:p>
            <a:pPr>
              <a:lnSpc>
                <a:spcPct val="100000"/>
              </a:lnSpc>
              <a:buSzPct val="90000"/>
              <a:defRPr/>
            </a:pPr>
            <a:r>
              <a:rPr lang="en-GB" sz="1800" b="1" dirty="0" smtClean="0"/>
              <a:t>Run </a:t>
            </a:r>
            <a:r>
              <a:rPr lang="en-GB" sz="1800" b="1" dirty="0"/>
              <a:t>170 ACs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90000"/>
              <a:defRPr/>
            </a:pPr>
            <a:r>
              <a:rPr lang="en-GB" sz="1800" b="1" dirty="0" smtClean="0"/>
              <a:t>Make </a:t>
            </a:r>
            <a:r>
              <a:rPr lang="en-GB" sz="1800" b="1" dirty="0"/>
              <a:t>about </a:t>
            </a:r>
            <a:r>
              <a:rPr lang="en-GB" sz="1800" b="1" dirty="0" smtClean="0"/>
              <a:t>2,170 </a:t>
            </a:r>
            <a:r>
              <a:rPr lang="en-GB" sz="1800" b="1" dirty="0"/>
              <a:t>offers from AC</a:t>
            </a:r>
          </a:p>
          <a:p>
            <a:pPr>
              <a:buSzPct val="90000"/>
              <a:defRPr/>
            </a:pPr>
            <a:r>
              <a:rPr lang="en-GB" altLang="en-US" sz="1800" b="1" dirty="0"/>
              <a:t>Give feedback to </a:t>
            </a:r>
            <a:r>
              <a:rPr lang="en-GB" altLang="en-US" sz="1800" b="1" dirty="0" err="1"/>
              <a:t>approx</a:t>
            </a:r>
            <a:r>
              <a:rPr lang="en-GB" altLang="en-US" sz="1800" b="1" dirty="0"/>
              <a:t> 1,800 candidates rejected from AC</a:t>
            </a:r>
          </a:p>
          <a:p>
            <a:pPr>
              <a:lnSpc>
                <a:spcPct val="100000"/>
              </a:lnSpc>
              <a:buSzPct val="90000"/>
              <a:defRPr/>
            </a:pPr>
            <a:r>
              <a:rPr lang="en-GB" sz="1800" b="1" dirty="0" smtClean="0"/>
              <a:t>Ensure </a:t>
            </a:r>
            <a:r>
              <a:rPr lang="en-GB" sz="1800" b="1" dirty="0"/>
              <a:t>our processes are consistent and professional</a:t>
            </a:r>
          </a:p>
          <a:p>
            <a:pPr>
              <a:lnSpc>
                <a:spcPct val="100000"/>
              </a:lnSpc>
              <a:buSzPct val="90000"/>
              <a:defRPr/>
            </a:pPr>
            <a:r>
              <a:rPr lang="en-GB" sz="1800" b="1" dirty="0" smtClean="0"/>
              <a:t>Communicate </a:t>
            </a:r>
            <a:r>
              <a:rPr lang="en-GB" sz="1800" b="1" dirty="0"/>
              <a:t>with candidates in a timely and professional manner building on the reputation created on campus</a:t>
            </a:r>
          </a:p>
          <a:p>
            <a:pPr eaLnBrk="1" hangingPunct="1">
              <a:lnSpc>
                <a:spcPct val="100000"/>
              </a:lnSpc>
              <a:buSzPct val="90000"/>
              <a:buFont typeface="Symbol" pitchFamily="18" charset="2"/>
              <a:buChar char=""/>
              <a:defRPr/>
            </a:pPr>
            <a:endParaRPr lang="en-GB" sz="2200" dirty="0" smtClean="0"/>
          </a:p>
        </p:txBody>
      </p:sp>
      <p:pic>
        <p:nvPicPr>
          <p:cNvPr id="22532" name="Picture 13" descr="http://ts4.mm.bing.net/images/thumbnail.aspx?q=995862121007&amp;id=ef9fc86f4093346a7f53cfa88e74ccae&amp;url=http%3a%2f%2fwww.portstrategy.com%2f__data%2fassets%2fimage%2f0011%2f185726%2fjune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0"/>
            <a:ext cx="21240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9750" y="142875"/>
            <a:ext cx="6335713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333333"/>
                </a:solidFill>
              </a:rPr>
              <a:t>1,550 </a:t>
            </a:r>
            <a:r>
              <a:rPr lang="en-GB" sz="2000" dirty="0">
                <a:solidFill>
                  <a:srgbClr val="333333"/>
                </a:solidFill>
              </a:rPr>
              <a:t>graduates to start the 2014 </a:t>
            </a:r>
            <a:r>
              <a:rPr lang="en-GB" sz="2000" dirty="0" smtClean="0">
                <a:solidFill>
                  <a:srgbClr val="333333"/>
                </a:solidFill>
              </a:rPr>
              <a:t>programme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333333"/>
                </a:solidFill>
              </a:rPr>
              <a:t>(Inclusive </a:t>
            </a:r>
            <a:r>
              <a:rPr lang="en-GB" sz="2000" dirty="0">
                <a:solidFill>
                  <a:srgbClr val="333333"/>
                </a:solidFill>
              </a:rPr>
              <a:t>of 435 deferred from last </a:t>
            </a:r>
            <a:r>
              <a:rPr lang="en-GB" sz="2000" dirty="0" smtClean="0">
                <a:solidFill>
                  <a:srgbClr val="333333"/>
                </a:solidFill>
              </a:rPr>
              <a:t>year)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333333"/>
                </a:solidFill>
              </a:rPr>
              <a:t>600 graduate to start the 2015 programme</a:t>
            </a:r>
            <a:endParaRPr lang="en-GB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0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2685"/>
            <a:ext cx="7634288" cy="515466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800" b="1" dirty="0" smtClean="0"/>
              <a:t>Application Form:</a:t>
            </a:r>
            <a:br>
              <a:rPr lang="en-US" sz="1800" b="1" dirty="0" smtClean="0"/>
            </a:b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/>
              <a:t>Screened independently by two members of the team</a:t>
            </a:r>
          </a:p>
          <a:p>
            <a:pPr eaLnBrk="1" hangingPunct="1">
              <a:defRPr/>
            </a:pPr>
            <a:r>
              <a:rPr lang="en-US" sz="1800" b="1" dirty="0" smtClean="0"/>
              <a:t>Holistic approach taken: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Academics (ITT &amp; Teach First)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Positions of Responsibility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Competency questions</a:t>
            </a:r>
            <a:endParaRPr lang="en-US" sz="1400" dirty="0" smtClean="0"/>
          </a:p>
          <a:p>
            <a:pPr eaLnBrk="1" hangingPunct="1">
              <a:defRPr/>
            </a:pPr>
            <a:r>
              <a:rPr lang="en-GB" sz="1800" b="1" dirty="0" smtClean="0"/>
              <a:t>Assessors trained and continually checked for consistency</a:t>
            </a:r>
          </a:p>
          <a:p>
            <a:pPr eaLnBrk="1" hangingPunct="1">
              <a:defRPr/>
            </a:pPr>
            <a:r>
              <a:rPr lang="en-GB" sz="1800" b="1" dirty="0" smtClean="0"/>
              <a:t>Evidence/marking sheets used - decision made (no automatic cut off)</a:t>
            </a:r>
          </a:p>
          <a:p>
            <a:pPr eaLnBrk="1" hangingPunct="1">
              <a:defRPr/>
            </a:pPr>
            <a:r>
              <a:rPr lang="en-GB" sz="1800" b="1" dirty="0" smtClean="0"/>
              <a:t>Conflict requires conversation to discuss evidence</a:t>
            </a:r>
          </a:p>
          <a:p>
            <a:pPr eaLnBrk="1" hangingPunct="1">
              <a:defRPr/>
            </a:pPr>
            <a:r>
              <a:rPr lang="en-GB" sz="1800" b="1" dirty="0" smtClean="0"/>
              <a:t>Successful applications move on to Assessment Centre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9872" y="704021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Selection Overview</a:t>
            </a:r>
          </a:p>
          <a:p>
            <a:pPr algn="ctr"/>
            <a:endParaRPr lang="en-GB" b="1" i="1" u="sng" dirty="0" smtClean="0">
              <a:solidFill>
                <a:srgbClr val="0088C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4" name="Picture 4" descr="DSC_03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09" b="22308"/>
          <a:stretch>
            <a:fillRect/>
          </a:stretch>
        </p:blipFill>
        <p:spPr bwMode="auto">
          <a:xfrm>
            <a:off x="4464050" y="0"/>
            <a:ext cx="46799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DSC_02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450"/>
            <a:ext cx="5435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DSC_02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5875"/>
            <a:ext cx="489585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4005064"/>
            <a:ext cx="3391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London Assessment Centre Suite</a:t>
            </a:r>
            <a:endParaRPr lang="en-GB" sz="2400" b="1" dirty="0">
              <a:solidFill>
                <a:srgbClr val="0088C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2685"/>
            <a:ext cx="7634288" cy="44345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800" b="1" dirty="0" smtClean="0"/>
              <a:t>Assessment Centre: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Competency Based Interview:</a:t>
            </a:r>
            <a:endParaRPr lang="en-US" sz="1800" b="1" dirty="0"/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Personal history, work experience, attitudes to working with children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Teach First competencies, motivation and ‘fit’ to Teach First vision and 2 year </a:t>
            </a:r>
            <a:r>
              <a:rPr lang="en-US" sz="1400" dirty="0" err="1" smtClean="0">
                <a:solidFill>
                  <a:schemeClr val="tx2"/>
                </a:solidFill>
              </a:rPr>
              <a:t>programme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800" b="1" dirty="0" smtClean="0"/>
              <a:t>Case Study:</a:t>
            </a:r>
            <a:endParaRPr lang="en-US" sz="1800" b="1" dirty="0"/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School based group discussion (30 </a:t>
            </a:r>
            <a:r>
              <a:rPr lang="en-US" sz="1400" dirty="0" err="1" smtClean="0">
                <a:solidFill>
                  <a:schemeClr val="tx2"/>
                </a:solidFill>
              </a:rPr>
              <a:t>mins</a:t>
            </a:r>
            <a:r>
              <a:rPr lang="en-US" sz="1400" dirty="0" smtClean="0">
                <a:solidFill>
                  <a:schemeClr val="tx2"/>
                </a:solidFill>
              </a:rPr>
              <a:t>)</a:t>
            </a:r>
            <a:endParaRPr lang="en-US" sz="14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1800" b="1" dirty="0" smtClean="0"/>
              <a:t>Case Study Self-Evaluation </a:t>
            </a:r>
          </a:p>
          <a:p>
            <a:pPr eaLnBrk="1" hangingPunct="1">
              <a:defRPr/>
            </a:pPr>
            <a:r>
              <a:rPr lang="en-US" sz="1800" b="1" dirty="0" smtClean="0"/>
              <a:t>Sample Teaching Lesson: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Candidates deliver pre-prepared 7 minute lesson on chosen National Curriculum subject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One week before AC candidates given topic titles</a:t>
            </a:r>
          </a:p>
          <a:p>
            <a:pPr eaLnBrk="1" hangingPunct="1">
              <a:defRPr/>
            </a:pPr>
            <a:r>
              <a:rPr lang="en-GB" sz="1800" b="1" dirty="0" smtClean="0"/>
              <a:t>Sample Teaching Lesson Self-Evaluation </a:t>
            </a:r>
          </a:p>
          <a:p>
            <a:pPr eaLnBrk="1" hangingPunct="1">
              <a:defRPr/>
            </a:pPr>
            <a:endParaRPr lang="en-GB" sz="1800" b="1" dirty="0"/>
          </a:p>
          <a:p>
            <a:pPr marL="0" indent="0" eaLnBrk="1" hangingPunct="1">
              <a:buNone/>
              <a:defRPr/>
            </a:pPr>
            <a:r>
              <a:rPr lang="en-GB" sz="1800" b="1" dirty="0" smtClean="0"/>
              <a:t>Offer &amp; References</a:t>
            </a:r>
          </a:p>
          <a:p>
            <a:pPr eaLnBrk="1" hangingPunct="1">
              <a:defRPr/>
            </a:pPr>
            <a:endParaRPr lang="en-GB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3419872" y="704021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Selection Overview</a:t>
            </a:r>
          </a:p>
          <a:p>
            <a:pPr algn="ctr"/>
            <a:endParaRPr lang="en-GB" b="1" i="1" u="sng" dirty="0" smtClean="0">
              <a:solidFill>
                <a:srgbClr val="0088C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1412776"/>
            <a:ext cx="7924800" cy="387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7D8083"/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2420476"/>
            <a:ext cx="676875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800" dirty="0">
                <a:solidFill>
                  <a:srgbClr val="0088CE"/>
                </a:solidFill>
                <a:latin typeface="Trebuchet MS" pitchFamily="34" charset="0"/>
              </a:rPr>
              <a:t>James </a:t>
            </a:r>
            <a:r>
              <a:rPr lang="en-GB" sz="2800" dirty="0" smtClean="0">
                <a:solidFill>
                  <a:srgbClr val="0088CE"/>
                </a:solidFill>
                <a:latin typeface="Trebuchet MS" pitchFamily="34" charset="0"/>
              </a:rPr>
              <a:t>Darley</a:t>
            </a:r>
            <a:endParaRPr lang="en-GB" sz="2800" dirty="0">
              <a:solidFill>
                <a:srgbClr val="0088CE"/>
              </a:solidFill>
              <a:latin typeface="Trebuchet MS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GB" sz="2800" dirty="0" smtClean="0">
                <a:solidFill>
                  <a:srgbClr val="002663"/>
                </a:solidFill>
                <a:latin typeface="Trebuchet MS" pitchFamily="34" charset="0"/>
              </a:rPr>
              <a:t>Director </a:t>
            </a:r>
            <a:r>
              <a:rPr lang="en-GB" sz="2800" dirty="0">
                <a:solidFill>
                  <a:srgbClr val="002663"/>
                </a:solidFill>
                <a:latin typeface="Trebuchet MS" pitchFamily="34" charset="0"/>
              </a:rPr>
              <a:t>of </a:t>
            </a:r>
            <a:r>
              <a:rPr lang="en-GB" sz="2800" dirty="0" smtClean="0">
                <a:solidFill>
                  <a:srgbClr val="002663"/>
                </a:solidFill>
                <a:latin typeface="Trebuchet MS" pitchFamily="34" charset="0"/>
              </a:rPr>
              <a:t>Graduate Recruitment</a:t>
            </a:r>
            <a:endParaRPr lang="en-GB" sz="2800" dirty="0">
              <a:solidFill>
                <a:srgbClr val="002663"/>
              </a:solidFill>
              <a:latin typeface="Trebuchet MS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GB" sz="2800" dirty="0">
                <a:solidFill>
                  <a:srgbClr val="002663"/>
                </a:solidFill>
                <a:latin typeface="Trebuchet MS" pitchFamily="34" charset="0"/>
              </a:rPr>
              <a:t>Teach </a:t>
            </a:r>
            <a:r>
              <a:rPr lang="en-GB" sz="2800" dirty="0" smtClean="0">
                <a:solidFill>
                  <a:srgbClr val="002663"/>
                </a:solidFill>
                <a:latin typeface="Trebuchet MS" pitchFamily="34" charset="0"/>
              </a:rPr>
              <a:t>First, UK</a:t>
            </a:r>
            <a:endParaRPr lang="en-GB" sz="2800" dirty="0">
              <a:solidFill>
                <a:srgbClr val="00266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2685"/>
            <a:ext cx="7634288" cy="515466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800" b="1" dirty="0" smtClean="0"/>
              <a:t>Type of Analysis:</a:t>
            </a:r>
          </a:p>
          <a:p>
            <a:pPr>
              <a:defRPr/>
            </a:pPr>
            <a:r>
              <a:rPr lang="en-US" sz="1800" b="1" dirty="0" smtClean="0"/>
              <a:t>Competency benchmarking:</a:t>
            </a:r>
            <a:endParaRPr lang="en-US" sz="1800" b="1" dirty="0"/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How is each competency scoring – historically and from diversity point of view</a:t>
            </a:r>
          </a:p>
          <a:p>
            <a:pPr>
              <a:defRPr/>
            </a:pPr>
            <a:r>
              <a:rPr lang="en-US" sz="1800" b="1" dirty="0" smtClean="0"/>
              <a:t>Consistency of assessors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800" b="1" dirty="0" smtClean="0"/>
              <a:t>Feedback from candidates:</a:t>
            </a:r>
            <a:endParaRPr lang="en-US" sz="1800" b="1" dirty="0"/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Level of challenge, logistics, comfort and impression of charity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800" b="1" dirty="0" smtClean="0"/>
              <a:t>Efficiency/effectiveness of process &amp; assessment </a:t>
            </a:r>
            <a:r>
              <a:rPr lang="en-US" sz="1800" b="1" dirty="0" err="1" smtClean="0"/>
              <a:t>centre</a:t>
            </a:r>
            <a:r>
              <a:rPr lang="en-US" sz="1800" b="1" dirty="0" smtClean="0"/>
              <a:t> capacity</a:t>
            </a:r>
            <a:endParaRPr lang="en-US" sz="14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GB" sz="1800" b="1" dirty="0" smtClean="0"/>
          </a:p>
          <a:p>
            <a:pPr marL="0" indent="0" eaLnBrk="1" hangingPunct="1">
              <a:buNone/>
              <a:defRPr/>
            </a:pPr>
            <a:r>
              <a:rPr lang="en-GB" sz="1800" b="1" dirty="0" smtClean="0"/>
              <a:t>Improvements:</a:t>
            </a:r>
          </a:p>
          <a:p>
            <a:pPr>
              <a:defRPr/>
            </a:pPr>
            <a:r>
              <a:rPr lang="en-US" sz="1800" b="1" dirty="0" smtClean="0"/>
              <a:t>Evolution of competencies based on pupil impact</a:t>
            </a:r>
            <a:endParaRPr lang="en-US" sz="1800" b="1" dirty="0"/>
          </a:p>
          <a:p>
            <a:pPr>
              <a:defRPr/>
            </a:pPr>
            <a:r>
              <a:rPr lang="en-US" sz="1800" b="1" dirty="0" smtClean="0"/>
              <a:t>Situational Judgment Test:</a:t>
            </a:r>
            <a:endParaRPr lang="en-US" sz="1800" b="1" dirty="0"/>
          </a:p>
          <a:p>
            <a:pPr lvl="1">
              <a:defRPr/>
            </a:pPr>
            <a:r>
              <a:rPr lang="en-US" sz="1400" dirty="0">
                <a:solidFill>
                  <a:schemeClr val="tx2"/>
                </a:solidFill>
              </a:rPr>
              <a:t>Candidates </a:t>
            </a:r>
            <a:r>
              <a:rPr lang="en-US" sz="1400" dirty="0" smtClean="0">
                <a:solidFill>
                  <a:schemeClr val="tx2"/>
                </a:solidFill>
              </a:rPr>
              <a:t>respond to situations they might encounter in school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1800" b="1" dirty="0" smtClean="0"/>
              <a:t>Automated feedback reports </a:t>
            </a:r>
            <a:endParaRPr lang="en-GB" sz="1800" b="1" dirty="0"/>
          </a:p>
          <a:p>
            <a:pPr eaLnBrk="1" hangingPunct="1">
              <a:defRPr/>
            </a:pPr>
            <a:endParaRPr lang="en-GB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3419872" y="704021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Selection Overview</a:t>
            </a:r>
          </a:p>
          <a:p>
            <a:pPr algn="ctr"/>
            <a:endParaRPr lang="en-GB" b="1" i="1" u="sng" dirty="0" smtClean="0">
              <a:solidFill>
                <a:srgbClr val="0088C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36912"/>
            <a:ext cx="7926387" cy="7905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Any Questions?</a:t>
            </a:r>
            <a:endParaRPr lang="en-US" altLang="en-US" dirty="0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17613" y="2133600"/>
            <a:ext cx="79263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lnSpc>
                <a:spcPts val="1800"/>
              </a:lnSpc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3000"/>
              <a:buFont typeface="Symbol" pitchFamily="18" charset="2"/>
              <a:buChar char="·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ts val="2800"/>
              </a:lnSpc>
              <a:buClrTx/>
              <a:buSzTx/>
              <a:buFontTx/>
              <a:buNone/>
            </a:pPr>
            <a:endParaRPr lang="en-US" altLang="en-US" sz="3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93925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Thank you</a:t>
            </a:r>
            <a:endParaRPr lang="en-GB" sz="2000" dirty="0">
              <a:solidFill>
                <a:srgbClr val="00266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9392" y="1073353"/>
            <a:ext cx="28504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88CE"/>
                </a:solidFill>
                <a:latin typeface="Trebuchet MS" pitchFamily="34" charset="0"/>
              </a:rPr>
              <a:t>Session Objectives</a:t>
            </a:r>
          </a:p>
          <a:p>
            <a:pPr algn="ctr"/>
            <a:endParaRPr lang="en-GB" b="1" i="1" u="sng" dirty="0" smtClean="0">
              <a:solidFill>
                <a:srgbClr val="0088CE"/>
              </a:solidFill>
              <a:latin typeface="Trebuchet MS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" y="1451869"/>
            <a:ext cx="9158088" cy="366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prstClr val="black"/>
              </a:solidFill>
              <a:latin typeface="Trebuchet MS" pitchFamily="34" charset="0"/>
            </a:endParaRPr>
          </a:p>
          <a:p>
            <a:r>
              <a:rPr lang="en-GB" sz="2400" b="1" dirty="0" smtClean="0">
                <a:solidFill>
                  <a:srgbClr val="002663"/>
                </a:solidFill>
                <a:latin typeface="Trebuchet MS" pitchFamily="34" charset="0"/>
              </a:rPr>
              <a:t>Is there a magic wand solution to improve the image of teacher education and the teaching profession itself?</a:t>
            </a:r>
          </a:p>
          <a:p>
            <a:endParaRPr lang="en-GB" sz="2400" b="1" dirty="0" smtClean="0">
              <a:solidFill>
                <a:srgbClr val="002663"/>
              </a:solidFill>
              <a:latin typeface="Trebuchet MS" pitchFamily="34" charset="0"/>
            </a:endParaRPr>
          </a:p>
          <a:p>
            <a:r>
              <a:rPr lang="en-GB" sz="2400" b="1" dirty="0" smtClean="0">
                <a:solidFill>
                  <a:srgbClr val="002663"/>
                </a:solidFill>
                <a:latin typeface="Trebuchet MS" pitchFamily="34" charset="0"/>
              </a:rPr>
              <a:t>How can we improve candidate selection for teacher education programmes and entry conditions for new teachers?</a:t>
            </a:r>
            <a:endParaRPr lang="en-GB" sz="2400" b="1" dirty="0">
              <a:solidFill>
                <a:srgbClr val="00266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010" y="2165513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800" dirty="0">
                <a:solidFill>
                  <a:srgbClr val="002663"/>
                </a:solidFill>
                <a:latin typeface="Trebuchet MS" pitchFamily="34" charset="0"/>
              </a:rPr>
              <a:t>In the UK, the link between low family income and poor educational attainment is greater than in almost any other developed country.</a:t>
            </a:r>
          </a:p>
        </p:txBody>
      </p:sp>
    </p:spTree>
    <p:extLst>
      <p:ext uri="{BB962C8B-B14F-4D97-AF65-F5344CB8AC3E}">
        <p14:creationId xmlns:p14="http://schemas.microsoft.com/office/powerpoint/2010/main" val="32485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145" y="2996952"/>
            <a:ext cx="9144000" cy="2592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Over 50% of all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 males and 70% of all females in prison achieved no qualifications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school or college</a:t>
            </a:r>
          </a:p>
          <a:p>
            <a:pPr marL="0" lvl="0" indent="0" algn="ctr">
              <a:buNone/>
            </a:pPr>
            <a:r>
              <a:rPr lang="en-GB" sz="1200" dirty="0" smtClean="0">
                <a:solidFill>
                  <a:srgbClr val="002663"/>
                </a:solidFill>
                <a:latin typeface="Trebuchet MS"/>
              </a:rPr>
              <a:t>Labour Force Survey 2011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Trebuchet M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The odds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 against a child eligible for free school meals at a state secondary being admitted to Oxbridge are 2000:1……for a privately educated child it is 20:1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>
                <a:solidFill>
                  <a:srgbClr val="002663"/>
                </a:solidFill>
                <a:latin typeface="Trebuchet MS"/>
              </a:rPr>
              <a:t>Sutton Trust 2010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Nearly 50% of children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 claiming free school meals achieve no GCSE passes above a D grade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Casen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 and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Kingdon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,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Trebuchet MS"/>
              </a:rPr>
              <a:t> 2007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Trebuchet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1985323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15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250825" y="6315075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0000"/>
                </a:solidFill>
                <a:ea typeface="ＭＳ Ｐゴシック" pitchFamily="34" charset="-128"/>
              </a:rPr>
              <a:t>Source: National Pupil Database and School Census information. 2009.</a:t>
            </a:r>
          </a:p>
        </p:txBody>
      </p:sp>
      <p:graphicFrame>
        <p:nvGraphicFramePr>
          <p:cNvPr id="55300" name="Chart 6"/>
          <p:cNvGraphicFramePr>
            <a:graphicFrameLocks/>
          </p:cNvGraphicFramePr>
          <p:nvPr/>
        </p:nvGraphicFramePr>
        <p:xfrm>
          <a:off x="344488" y="1865313"/>
          <a:ext cx="859155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5" imgW="8590008" imgH="3877392" progId="Excel.Sheet.8">
                  <p:embed/>
                </p:oleObj>
              </mc:Choice>
              <mc:Fallback>
                <p:oleObj r:id="rId5" imgW="8590008" imgH="3877392" progId="Excel.Sheet.8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865313"/>
                        <a:ext cx="8591550" cy="387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4932363" y="1557338"/>
            <a:ext cx="3671887" cy="2159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8425" y="3716338"/>
            <a:ext cx="269875" cy="14414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5072" y="980728"/>
            <a:ext cx="313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88CE"/>
                </a:solidFill>
                <a:latin typeface="Trebuchet MS" pitchFamily="34" charset="0"/>
              </a:rPr>
              <a:t>2009 GCSE Results by IDACI</a:t>
            </a:r>
            <a:endParaRPr lang="en-GB" b="1" dirty="0">
              <a:solidFill>
                <a:srgbClr val="0088C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114" y="174997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rgbClr val="0088CE"/>
                </a:solidFill>
                <a:latin typeface="Trebuchet MS" pitchFamily="34" charset="0"/>
              </a:rPr>
              <a:t>What is Teach First?</a:t>
            </a:r>
          </a:p>
        </p:txBody>
      </p:sp>
      <p:pic>
        <p:nvPicPr>
          <p:cNvPr id="6" name="Picture 2" descr="C:\Users\charlotte mccormick\AppData\Local\Microsoft\Windows\Temporary Internet Files\Content.Outlook\NL0TQORS\Colegrave Primary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58">
            <a:off x="4559162" y="2332681"/>
            <a:ext cx="3453776" cy="229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532114" y="2401656"/>
            <a:ext cx="3427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2663"/>
                </a:solidFill>
                <a:latin typeface="Trebuchet MS" pitchFamily="34" charset="0"/>
              </a:rPr>
              <a:t>OUR VISION: that no child’s </a:t>
            </a:r>
          </a:p>
          <a:p>
            <a:r>
              <a:rPr lang="en-GB" sz="1600" b="1" dirty="0" smtClean="0">
                <a:solidFill>
                  <a:srgbClr val="002663"/>
                </a:solidFill>
                <a:latin typeface="Trebuchet MS" pitchFamily="34" charset="0"/>
              </a:rPr>
              <a:t>educational success should be </a:t>
            </a:r>
          </a:p>
          <a:p>
            <a:r>
              <a:rPr lang="en-GB" sz="1600" b="1" dirty="0" smtClean="0">
                <a:solidFill>
                  <a:srgbClr val="002663"/>
                </a:solidFill>
                <a:latin typeface="Trebuchet MS" pitchFamily="34" charset="0"/>
              </a:rPr>
              <a:t>limited by their socio-economic </a:t>
            </a:r>
          </a:p>
          <a:p>
            <a:r>
              <a:rPr lang="en-GB" sz="1600" b="1" dirty="0" smtClean="0">
                <a:solidFill>
                  <a:srgbClr val="002663"/>
                </a:solidFill>
                <a:latin typeface="Trebuchet MS" pitchFamily="34" charset="0"/>
              </a:rPr>
              <a:t>background.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730" y="3879439"/>
            <a:ext cx="3762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2663"/>
                </a:solidFill>
                <a:latin typeface="Trebuchet MS" pitchFamily="34" charset="0"/>
              </a:rPr>
              <a:t>OUR MISSION: to </a:t>
            </a:r>
            <a:r>
              <a:rPr lang="en-GB" sz="1600" b="1" dirty="0">
                <a:solidFill>
                  <a:srgbClr val="002663"/>
                </a:solidFill>
                <a:latin typeface="Trebuchet MS" pitchFamily="34" charset="0"/>
              </a:rPr>
              <a:t>end inequality in education by building a community </a:t>
            </a:r>
            <a:endParaRPr lang="en-GB" sz="1600" b="1" dirty="0" smtClean="0">
              <a:solidFill>
                <a:srgbClr val="002663"/>
              </a:solidFill>
              <a:latin typeface="Trebuchet MS" pitchFamily="34" charset="0"/>
            </a:endParaRPr>
          </a:p>
          <a:p>
            <a:r>
              <a:rPr lang="en-GB" sz="1600" b="1" dirty="0" smtClean="0">
                <a:solidFill>
                  <a:srgbClr val="002663"/>
                </a:solidFill>
                <a:latin typeface="Trebuchet MS" pitchFamily="34" charset="0"/>
              </a:rPr>
              <a:t>of </a:t>
            </a:r>
            <a:r>
              <a:rPr lang="en-GB" sz="1600" b="1" dirty="0">
                <a:solidFill>
                  <a:srgbClr val="002663"/>
                </a:solidFill>
                <a:latin typeface="Trebuchet MS" pitchFamily="34" charset="0"/>
              </a:rPr>
              <a:t>exceptional leaders who create </a:t>
            </a:r>
            <a:endParaRPr lang="en-GB" sz="1600" b="1" dirty="0" smtClean="0">
              <a:solidFill>
                <a:srgbClr val="002663"/>
              </a:solidFill>
              <a:latin typeface="Trebuchet MS" pitchFamily="34" charset="0"/>
            </a:endParaRPr>
          </a:p>
          <a:p>
            <a:r>
              <a:rPr lang="en-GB" sz="1600" b="1" dirty="0" smtClean="0">
                <a:solidFill>
                  <a:srgbClr val="002663"/>
                </a:solidFill>
                <a:latin typeface="Trebuchet MS" pitchFamily="34" charset="0"/>
              </a:rPr>
              <a:t>change </a:t>
            </a:r>
            <a:r>
              <a:rPr lang="en-GB" sz="1600" b="1" dirty="0">
                <a:solidFill>
                  <a:srgbClr val="002663"/>
                </a:solidFill>
                <a:latin typeface="Trebuchet MS" pitchFamily="34" charset="0"/>
              </a:rPr>
              <a:t>within classrooms, schools, </a:t>
            </a:r>
            <a:endParaRPr lang="en-GB" sz="1600" b="1" dirty="0" smtClean="0">
              <a:solidFill>
                <a:srgbClr val="002663"/>
              </a:solidFill>
              <a:latin typeface="Trebuchet MS" pitchFamily="34" charset="0"/>
            </a:endParaRPr>
          </a:p>
          <a:p>
            <a:r>
              <a:rPr lang="en-GB" sz="1600" b="1" dirty="0" smtClean="0">
                <a:solidFill>
                  <a:srgbClr val="002663"/>
                </a:solidFill>
                <a:latin typeface="Trebuchet MS" pitchFamily="34" charset="0"/>
              </a:rPr>
              <a:t>and </a:t>
            </a:r>
            <a:r>
              <a:rPr lang="en-GB" sz="1600" b="1" dirty="0">
                <a:solidFill>
                  <a:srgbClr val="002663"/>
                </a:solidFill>
                <a:latin typeface="Trebuchet MS" pitchFamily="34" charset="0"/>
              </a:rPr>
              <a:t>across society.</a:t>
            </a:r>
            <a:endParaRPr lang="en-GB" sz="1600" b="1" dirty="0" smtClean="0">
              <a:solidFill>
                <a:srgbClr val="00266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92676" y="1484784"/>
            <a:ext cx="85255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2563" indent="-182563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buFont typeface="Symbol" pitchFamily="18" charset="2"/>
              <a:buChar char="·"/>
              <a:defRPr/>
            </a:pPr>
            <a:endParaRPr lang="en-US" sz="2000" b="1" kern="0" dirty="0">
              <a:solidFill>
                <a:srgbClr val="000000"/>
              </a:solidFill>
              <a:latin typeface="Trebuchet MS"/>
            </a:endParaRPr>
          </a:p>
          <a:p>
            <a:pPr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defRPr/>
            </a:pPr>
            <a:r>
              <a:rPr lang="en-US" sz="2400" b="1" kern="0" dirty="0" smtClean="0">
                <a:solidFill>
                  <a:srgbClr val="0088CE"/>
                </a:solidFill>
                <a:latin typeface="Trebuchet MS"/>
              </a:rPr>
              <a:t>Our impact</a:t>
            </a:r>
          </a:p>
          <a:p>
            <a:pPr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defRPr/>
            </a:pPr>
            <a:endParaRPr lang="en-US" sz="2400" b="1" kern="0" dirty="0" smtClean="0">
              <a:solidFill>
                <a:srgbClr val="0088CE"/>
              </a:solidFill>
              <a:latin typeface="Trebuchet MS"/>
            </a:endParaRPr>
          </a:p>
          <a:p>
            <a:pPr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defRPr/>
            </a:pPr>
            <a:endParaRPr lang="en-US" sz="1600" b="1" u="sng" kern="0" dirty="0" smtClean="0">
              <a:solidFill>
                <a:srgbClr val="002663"/>
              </a:solidFill>
              <a:latin typeface="Trebuchet MS"/>
            </a:endParaRPr>
          </a:p>
          <a:p>
            <a:pPr marL="342900" indent="-3429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83000"/>
              <a:buFont typeface="Arial" pitchFamily="34" charset="0"/>
              <a:buChar char="•"/>
              <a:defRPr/>
            </a:pPr>
            <a:r>
              <a:rPr lang="en-GB" sz="2000" b="1" kern="0" dirty="0" smtClean="0">
                <a:solidFill>
                  <a:srgbClr val="002663"/>
                </a:solidFill>
                <a:latin typeface="Trebuchet MS"/>
              </a:rPr>
              <a:t>Independent Institute of Education Report 2013: Departments </a:t>
            </a:r>
            <a:r>
              <a:rPr lang="en-GB" sz="2000" b="1" kern="0" dirty="0">
                <a:solidFill>
                  <a:srgbClr val="002663"/>
                </a:solidFill>
                <a:latin typeface="Trebuchet MS"/>
              </a:rPr>
              <a:t>taking on Teach First participants were 10% of a GCSE grade </a:t>
            </a:r>
            <a:r>
              <a:rPr lang="en-GB" sz="2000" b="1" kern="0" dirty="0" smtClean="0">
                <a:solidFill>
                  <a:srgbClr val="002663"/>
                </a:solidFill>
                <a:latin typeface="Trebuchet MS"/>
              </a:rPr>
              <a:t>worse before </a:t>
            </a:r>
            <a:r>
              <a:rPr lang="en-GB" sz="2000" b="1" kern="0" dirty="0">
                <a:solidFill>
                  <a:srgbClr val="002663"/>
                </a:solidFill>
                <a:latin typeface="Trebuchet MS"/>
              </a:rPr>
              <a:t>joining Teach </a:t>
            </a:r>
            <a:r>
              <a:rPr lang="en-GB" sz="2000" b="1" kern="0" dirty="0" smtClean="0">
                <a:solidFill>
                  <a:srgbClr val="002663"/>
                </a:solidFill>
                <a:latin typeface="Trebuchet MS"/>
              </a:rPr>
              <a:t>First, but by </a:t>
            </a:r>
            <a:r>
              <a:rPr lang="en-GB" sz="2000" b="1" kern="0" dirty="0">
                <a:solidFill>
                  <a:srgbClr val="002663"/>
                </a:solidFill>
                <a:latin typeface="Trebuchet MS"/>
              </a:rPr>
              <a:t>years two and three </a:t>
            </a:r>
            <a:r>
              <a:rPr lang="en-GB" sz="2000" b="1" kern="0" dirty="0" smtClean="0">
                <a:solidFill>
                  <a:srgbClr val="002663"/>
                </a:solidFill>
                <a:latin typeface="Trebuchet MS"/>
              </a:rPr>
              <a:t>they </a:t>
            </a:r>
            <a:r>
              <a:rPr lang="en-GB" sz="2000" b="1" kern="0" dirty="0">
                <a:solidFill>
                  <a:srgbClr val="002663"/>
                </a:solidFill>
                <a:latin typeface="Trebuchet MS"/>
              </a:rPr>
              <a:t>were outperforming their neighbouring departments who did not join Teach First (by about 15% of a GCSE grade</a:t>
            </a:r>
            <a:r>
              <a:rPr lang="en-GB" sz="2000" b="1" kern="0" dirty="0" smtClean="0">
                <a:solidFill>
                  <a:srgbClr val="002663"/>
                </a:solidFill>
                <a:latin typeface="Trebuchet MS"/>
              </a:rPr>
              <a:t>).</a:t>
            </a:r>
          </a:p>
          <a:p>
            <a:pPr marL="342900" indent="-3429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83000"/>
              <a:buFont typeface="Arial" pitchFamily="34" charset="0"/>
              <a:buChar char="•"/>
              <a:defRPr/>
            </a:pPr>
            <a:endParaRPr lang="en-GB" sz="1600" b="1" kern="0" dirty="0" smtClean="0">
              <a:solidFill>
                <a:srgbClr val="002663"/>
              </a:solidFill>
              <a:latin typeface="Trebuchet MS"/>
            </a:endParaRPr>
          </a:p>
          <a:p>
            <a:pPr marL="342900" indent="-3429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83000"/>
              <a:buFont typeface="Arial" pitchFamily="34" charset="0"/>
              <a:buChar char="•"/>
              <a:defRPr/>
            </a:pPr>
            <a:endParaRPr lang="en-GB" sz="1600" b="1" kern="0" dirty="0" smtClean="0">
              <a:solidFill>
                <a:srgbClr val="002663"/>
              </a:solidFill>
              <a:latin typeface="Trebuchet MS"/>
            </a:endParaRPr>
          </a:p>
          <a:p>
            <a:pPr marL="342900" indent="-3429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buFont typeface="Arial" pitchFamily="34" charset="0"/>
              <a:buChar char="•"/>
              <a:defRPr/>
            </a:pPr>
            <a:endParaRPr lang="en-GB" sz="1600" b="1" kern="0" dirty="0" smtClean="0">
              <a:solidFill>
                <a:srgbClr val="002663"/>
              </a:solidFill>
              <a:latin typeface="Trebuchet MS"/>
            </a:endParaRPr>
          </a:p>
          <a:p>
            <a:pPr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defRPr/>
            </a:pPr>
            <a:r>
              <a:rPr lang="en-GB" b="1" i="1" kern="0" dirty="0" smtClean="0">
                <a:solidFill>
                  <a:srgbClr val="002663"/>
                </a:solidFill>
                <a:latin typeface="Trebuchet MS"/>
              </a:rPr>
              <a:t>"</a:t>
            </a:r>
            <a:r>
              <a:rPr lang="en-GB" b="1" i="1" kern="0" dirty="0">
                <a:solidFill>
                  <a:srgbClr val="002663"/>
                </a:solidFill>
                <a:latin typeface="Trebuchet MS"/>
              </a:rPr>
              <a:t>Our Teach First colleagues have been some of the most committed, enthusiastic, positive, caring and supportive staff it has ever been my privilege to work with."</a:t>
            </a:r>
            <a:br>
              <a:rPr lang="en-GB" b="1" i="1" kern="0" dirty="0">
                <a:solidFill>
                  <a:srgbClr val="002663"/>
                </a:solidFill>
                <a:latin typeface="Trebuchet MS"/>
              </a:rPr>
            </a:br>
            <a:r>
              <a:rPr lang="en-GB" b="1" kern="0" dirty="0">
                <a:solidFill>
                  <a:srgbClr val="002663"/>
                </a:solidFill>
                <a:latin typeface="Trebuchet MS"/>
              </a:rPr>
              <a:t>Marian </a:t>
            </a:r>
            <a:r>
              <a:rPr lang="en-GB" b="1" kern="0" dirty="0" err="1">
                <a:solidFill>
                  <a:srgbClr val="002663"/>
                </a:solidFill>
                <a:latin typeface="Trebuchet MS"/>
              </a:rPr>
              <a:t>Catterall</a:t>
            </a:r>
            <a:r>
              <a:rPr lang="en-GB" b="1" kern="0" dirty="0">
                <a:solidFill>
                  <a:srgbClr val="002663"/>
                </a:solidFill>
                <a:latin typeface="Trebuchet MS"/>
              </a:rPr>
              <a:t>, Principal, Manchester Creative and Media </a:t>
            </a:r>
            <a:r>
              <a:rPr lang="en-GB" b="1" kern="0" dirty="0" smtClean="0">
                <a:solidFill>
                  <a:srgbClr val="002663"/>
                </a:solidFill>
                <a:latin typeface="Trebuchet MS"/>
              </a:rPr>
              <a:t>Academy</a:t>
            </a:r>
            <a:endParaRPr lang="en-GB" b="1" kern="0" dirty="0">
              <a:solidFill>
                <a:srgbClr val="002663"/>
              </a:solidFill>
              <a:latin typeface="Trebuchet MS"/>
            </a:endParaRP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defRPr/>
            </a:pPr>
            <a:endParaRPr lang="en-GB" kern="0" dirty="0">
              <a:solidFill>
                <a:srgbClr val="000000"/>
              </a:solidFill>
              <a:latin typeface="Trebuchet MS"/>
            </a:endParaRPr>
          </a:p>
          <a:p>
            <a:pPr marL="182563" indent="-182563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buFont typeface="Symbol" pitchFamily="18" charset="2"/>
              <a:buChar char="·"/>
              <a:defRPr/>
            </a:pPr>
            <a:endParaRPr lang="en-US" sz="1400" kern="0" dirty="0" smtClean="0">
              <a:solidFill>
                <a:srgbClr val="000000"/>
              </a:solidFill>
              <a:latin typeface="Arial" charset="0"/>
            </a:endParaRPr>
          </a:p>
          <a:p>
            <a:pPr marL="182563" indent="-182563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buFont typeface="Symbol" pitchFamily="18" charset="2"/>
              <a:buChar char="·"/>
              <a:defRPr/>
            </a:pPr>
            <a:endParaRPr lang="en-US" sz="1400" kern="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defRPr/>
            </a:pPr>
            <a:r>
              <a:rPr lang="en-US" sz="2000" b="1" kern="0" dirty="0">
                <a:solidFill>
                  <a:srgbClr val="002663"/>
                </a:solidFill>
                <a:latin typeface="Trebuchet MS"/>
              </a:rPr>
              <a:t>Part of </a:t>
            </a:r>
            <a:r>
              <a:rPr lang="en-US" sz="2000" b="1" kern="0" dirty="0" smtClean="0">
                <a:solidFill>
                  <a:srgbClr val="002663"/>
                </a:solidFill>
                <a:latin typeface="Trebuchet MS"/>
              </a:rPr>
              <a:t>Teach for All – 34 countries including Teach First Deutschland</a:t>
            </a:r>
            <a:endParaRPr lang="en-US" sz="2000" b="1" kern="0" dirty="0">
              <a:solidFill>
                <a:srgbClr val="002663"/>
              </a:solidFill>
              <a:latin typeface="Trebuchet MS"/>
            </a:endParaRPr>
          </a:p>
          <a:p>
            <a:pPr marL="182563" indent="-182563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buFont typeface="Symbol" pitchFamily="18" charset="2"/>
              <a:buChar char="·"/>
              <a:defRPr/>
            </a:pPr>
            <a:endParaRPr lang="en-US" sz="1400" kern="0" dirty="0">
              <a:solidFill>
                <a:srgbClr val="000000"/>
              </a:solidFill>
              <a:latin typeface="Arial" charset="0"/>
            </a:endParaRPr>
          </a:p>
          <a:p>
            <a:pPr marL="182563" indent="-182563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buFont typeface="Symbol" pitchFamily="18" charset="2"/>
              <a:buChar char="·"/>
              <a:defRPr/>
            </a:pPr>
            <a:endParaRPr lang="en-US" sz="1400" kern="0" dirty="0">
              <a:solidFill>
                <a:srgbClr val="000000"/>
              </a:solidFill>
              <a:latin typeface="Arial" charset="0"/>
            </a:endParaRPr>
          </a:p>
          <a:p>
            <a:pPr marL="182563" indent="-182563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buFont typeface="Symbol" pitchFamily="18" charset="2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 charset="0"/>
            </a:endParaRPr>
          </a:p>
          <a:p>
            <a:pPr marL="182563" indent="-182563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SzPct val="83000"/>
              <a:buFont typeface="Symbol" pitchFamily="18" charset="2"/>
              <a:buChar char="·"/>
              <a:defRPr/>
            </a:pPr>
            <a:endParaRPr lang="en-US" sz="1400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468052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0088CE"/>
                </a:solidFill>
              </a:rPr>
              <a:t>Is there a magic wand solution to improve the image of teacher education and the teaching profession itself?</a:t>
            </a:r>
            <a:br>
              <a:rPr lang="en-US" altLang="en-US" dirty="0" smtClean="0">
                <a:solidFill>
                  <a:srgbClr val="0088CE"/>
                </a:solidFill>
              </a:rPr>
            </a:br>
            <a:endParaRPr lang="en-US" altLang="en-US" dirty="0" smtClean="0">
              <a:solidFill>
                <a:srgbClr val="0088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_2">
  <a:themeElements>
    <a:clrScheme name="Design_2 1">
      <a:dk1>
        <a:srgbClr val="000000"/>
      </a:dk1>
      <a:lt1>
        <a:srgbClr val="FFFFFF"/>
      </a:lt1>
      <a:dk2>
        <a:srgbClr val="002776"/>
      </a:dk2>
      <a:lt2>
        <a:srgbClr val="0073CF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_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sign_2 1">
        <a:dk1>
          <a:srgbClr val="000000"/>
        </a:dk1>
        <a:lt1>
          <a:srgbClr val="FFFFFF"/>
        </a:lt1>
        <a:dk2>
          <a:srgbClr val="002776"/>
        </a:dk2>
        <a:lt2>
          <a:srgbClr val="0073C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Bildschirmpräsentation (4:3)</PresentationFormat>
  <Paragraphs>205</Paragraphs>
  <Slides>22</Slides>
  <Notes>16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Office Theme</vt:lpstr>
      <vt:lpstr>Design_2</vt:lpstr>
      <vt:lpstr>2_Office Theme</vt:lpstr>
      <vt:lpstr>1_Office Theme</vt:lpstr>
      <vt:lpstr>Microsoft Excel 97-2003-Arbeitsblatt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Is there a magic wand solution to improve the image of teacher education and the teaching profession itself? </vt:lpstr>
      <vt:lpstr>PowerPoint-Präsentation</vt:lpstr>
      <vt:lpstr>PowerPoint-Präsentation</vt:lpstr>
      <vt:lpstr>PowerPoint-Präsentation</vt:lpstr>
      <vt:lpstr>How can we improve candidate selection for teacher education programmes and entry conditions for new teachers? </vt:lpstr>
      <vt:lpstr>PowerPoint-Präsentation</vt:lpstr>
      <vt:lpstr>PowerPoint-Präsentation</vt:lpstr>
      <vt:lpstr>2014 Season</vt:lpstr>
      <vt:lpstr>PowerPoint-Präsentation</vt:lpstr>
      <vt:lpstr>PowerPoint-Präsentation</vt:lpstr>
      <vt:lpstr>PowerPoint-Präsentation</vt:lpstr>
      <vt:lpstr>PowerPoint-Präsentation</vt:lpstr>
      <vt:lpstr>Any Questions?</vt:lpstr>
      <vt:lpstr>PowerPoint-Präsentation</vt:lpstr>
    </vt:vector>
  </TitlesOfParts>
  <Company>Teach First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Alasdair Wallace</dc:creator>
  <cp:lastModifiedBy>Zierleyn, Katja</cp:lastModifiedBy>
  <cp:revision>48</cp:revision>
  <cp:lastPrinted>2014-01-19T10:28:46Z</cp:lastPrinted>
  <dcterms:created xsi:type="dcterms:W3CDTF">2013-01-23T12:19:50Z</dcterms:created>
  <dcterms:modified xsi:type="dcterms:W3CDTF">2014-01-27T13:08:09Z</dcterms:modified>
</cp:coreProperties>
</file>