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3" r:id="rId5"/>
    <p:sldId id="264" r:id="rId6"/>
    <p:sldId id="261" r:id="rId7"/>
    <p:sldId id="265" r:id="rId8"/>
    <p:sldId id="260" r:id="rId9"/>
    <p:sldId id="262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B94A-4B30-497B-B2A9-D11D1294FBBD}" type="datetimeFigureOut">
              <a:rPr lang="de-DE" smtClean="0"/>
              <a:t>03.12.2013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2C9D-6C13-4500-AD93-1119B6F49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7045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B94A-4B30-497B-B2A9-D11D1294FBBD}" type="datetimeFigureOut">
              <a:rPr lang="de-DE" smtClean="0"/>
              <a:t>03.12.2013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2C9D-6C13-4500-AD93-1119B6F49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1940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B94A-4B30-497B-B2A9-D11D1294FBBD}" type="datetimeFigureOut">
              <a:rPr lang="de-DE" smtClean="0"/>
              <a:t>03.12.2013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2C9D-6C13-4500-AD93-1119B6F49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985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B94A-4B30-497B-B2A9-D11D1294FBBD}" type="datetimeFigureOut">
              <a:rPr lang="de-DE" smtClean="0"/>
              <a:t>03.12.2013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2C9D-6C13-4500-AD93-1119B6F49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985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B94A-4B30-497B-B2A9-D11D1294FBBD}" type="datetimeFigureOut">
              <a:rPr lang="de-DE" smtClean="0"/>
              <a:t>03.12.2013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2C9D-6C13-4500-AD93-1119B6F49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607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B94A-4B30-497B-B2A9-D11D1294FBBD}" type="datetimeFigureOut">
              <a:rPr lang="de-DE" smtClean="0"/>
              <a:t>03.12.2013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2C9D-6C13-4500-AD93-1119B6F49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454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B94A-4B30-497B-B2A9-D11D1294FBBD}" type="datetimeFigureOut">
              <a:rPr lang="de-DE" smtClean="0"/>
              <a:t>03.12.2013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2C9D-6C13-4500-AD93-1119B6F49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400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B94A-4B30-497B-B2A9-D11D1294FBBD}" type="datetimeFigureOut">
              <a:rPr lang="de-DE" smtClean="0"/>
              <a:t>03.12.2013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2C9D-6C13-4500-AD93-1119B6F49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050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B94A-4B30-497B-B2A9-D11D1294FBBD}" type="datetimeFigureOut">
              <a:rPr lang="de-DE" smtClean="0"/>
              <a:t>03.12.2013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2C9D-6C13-4500-AD93-1119B6F49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797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B94A-4B30-497B-B2A9-D11D1294FBBD}" type="datetimeFigureOut">
              <a:rPr lang="de-DE" smtClean="0"/>
              <a:t>03.12.2013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2C9D-6C13-4500-AD93-1119B6F49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148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B94A-4B30-497B-B2A9-D11D1294FBBD}" type="datetimeFigureOut">
              <a:rPr lang="de-DE" smtClean="0"/>
              <a:t>03.12.2013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2C9D-6C13-4500-AD93-1119B6F49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905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8B94A-4B30-497B-B2A9-D11D1294FBBD}" type="datetimeFigureOut">
              <a:rPr lang="de-DE" smtClean="0"/>
              <a:t>03.12.2013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C2C9D-6C13-4500-AD93-1119B6F49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27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259632" y="2852936"/>
            <a:ext cx="47525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 smtClean="0">
                <a:solidFill>
                  <a:srgbClr val="9E0000"/>
                </a:solidFill>
              </a:rPr>
              <a:t>Kompetenzorientierung und Wissenstransfer: </a:t>
            </a:r>
            <a:endParaRPr lang="de-DE" sz="2400" dirty="0" smtClean="0">
              <a:solidFill>
                <a:srgbClr val="9E0000"/>
              </a:solidFill>
            </a:endParaRPr>
          </a:p>
          <a:p>
            <a:r>
              <a:rPr lang="de-DE" sz="2400" b="1" dirty="0" smtClean="0">
                <a:solidFill>
                  <a:srgbClr val="9E0000"/>
                </a:solidFill>
              </a:rPr>
              <a:t>Neue Lern- und Lehrstrategien </a:t>
            </a:r>
            <a:br>
              <a:rPr lang="de-DE" sz="2400" b="1" dirty="0" smtClean="0">
                <a:solidFill>
                  <a:srgbClr val="9E0000"/>
                </a:solidFill>
              </a:rPr>
            </a:br>
            <a:r>
              <a:rPr lang="de-DE" sz="2400" b="1" dirty="0" smtClean="0">
                <a:solidFill>
                  <a:srgbClr val="9E0000"/>
                </a:solidFill>
              </a:rPr>
              <a:t>in den Geschichts-, Kunst- und Orientwissenschaften</a:t>
            </a:r>
            <a:endParaRPr lang="de-DE" sz="2400" dirty="0">
              <a:solidFill>
                <a:srgbClr val="9E0000"/>
              </a:solidFill>
            </a:endParaRPr>
          </a:p>
        </p:txBody>
      </p:sp>
      <p:cxnSp>
        <p:nvCxnSpPr>
          <p:cNvPr id="7" name="Gerade Verbindung 6"/>
          <p:cNvCxnSpPr/>
          <p:nvPr/>
        </p:nvCxnSpPr>
        <p:spPr>
          <a:xfrm>
            <a:off x="5580112" y="2852936"/>
            <a:ext cx="0" cy="193899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868144" y="2888069"/>
            <a:ext cx="345638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Zum Projekt „Lehrpraxis im Transfer“</a:t>
            </a:r>
          </a:p>
          <a:p>
            <a:r>
              <a:rPr lang="de-DE" sz="2000" dirty="0" smtClean="0">
                <a:solidFill>
                  <a:srgbClr val="003B3A"/>
                </a:solidFill>
              </a:rPr>
              <a:t> </a:t>
            </a:r>
            <a:r>
              <a:rPr lang="de-DE" sz="2000" dirty="0">
                <a:solidFill>
                  <a:srgbClr val="003B3A"/>
                </a:solidFill>
              </a:rPr>
              <a:t>(</a:t>
            </a:r>
            <a:r>
              <a:rPr lang="de-DE" sz="2000" dirty="0" smtClean="0">
                <a:solidFill>
                  <a:srgbClr val="003B3A"/>
                </a:solidFill>
              </a:rPr>
              <a:t>Gesine </a:t>
            </a:r>
            <a:r>
              <a:rPr lang="de-DE" sz="2000" dirty="0" err="1" smtClean="0">
                <a:solidFill>
                  <a:srgbClr val="003B3A"/>
                </a:solidFill>
              </a:rPr>
              <a:t>Mierke</a:t>
            </a:r>
            <a:r>
              <a:rPr lang="de-DE" sz="2000" dirty="0" smtClean="0">
                <a:solidFill>
                  <a:srgbClr val="003B3A"/>
                </a:solidFill>
              </a:rPr>
              <a:t>) </a:t>
            </a:r>
          </a:p>
          <a:p>
            <a:endParaRPr lang="de-DE" sz="3200" dirty="0"/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4294967295"/>
          </p:nvPr>
        </p:nvSpPr>
        <p:spPr>
          <a:xfrm>
            <a:off x="6876256" y="6409134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altLang="de-DE" sz="1000" dirty="0"/>
              <a:t>www.tu-chemnitz.de</a:t>
            </a:r>
          </a:p>
        </p:txBody>
      </p:sp>
      <p:sp>
        <p:nvSpPr>
          <p:cNvPr id="10" name="Datumsplatzhalter 1"/>
          <p:cNvSpPr>
            <a:spLocks noGrp="1"/>
          </p:cNvSpPr>
          <p:nvPr>
            <p:ph type="dt" sz="quarter" idx="4294967295"/>
          </p:nvPr>
        </p:nvSpPr>
        <p:spPr>
          <a:xfrm>
            <a:off x="250825" y="6409134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altLang="de-DE" sz="1000" dirty="0" smtClean="0"/>
              <a:t>Leipzig, 06. November 2013</a:t>
            </a:r>
            <a:endParaRPr lang="de-DE" altLang="de-DE" sz="1000" dirty="0"/>
          </a:p>
        </p:txBody>
      </p:sp>
      <p:sp>
        <p:nvSpPr>
          <p:cNvPr id="12" name="Textfeld 11"/>
          <p:cNvSpPr txBox="1"/>
          <p:nvPr/>
        </p:nvSpPr>
        <p:spPr>
          <a:xfrm>
            <a:off x="2411760" y="539627"/>
            <a:ext cx="55446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11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500" dirty="0" smtClean="0">
                <a:cs typeface="Arial" panose="020B0604020202020204" pitchFamily="34" charset="0"/>
              </a:rPr>
              <a:t>Förderrichtlinie </a:t>
            </a:r>
            <a:r>
              <a:rPr lang="de-DE" sz="2500" dirty="0">
                <a:cs typeface="Arial" panose="020B0604020202020204" pitchFamily="34" charset="0"/>
              </a:rPr>
              <a:t>des Hochschuldidaktischen Zentrums </a:t>
            </a:r>
            <a:r>
              <a:rPr lang="de-DE" sz="2500" dirty="0" smtClean="0">
                <a:cs typeface="Arial" panose="020B0604020202020204" pitchFamily="34" charset="0"/>
              </a:rPr>
              <a:t>Sachsen: </a:t>
            </a:r>
          </a:p>
          <a:p>
            <a:pPr marL="0" indent="0">
              <a:buNone/>
            </a:pPr>
            <a:endParaRPr lang="de-DE" sz="2500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3600" dirty="0" smtClean="0">
                <a:cs typeface="Arial" panose="020B0604020202020204" pitchFamily="34" charset="0"/>
              </a:rPr>
              <a:t>„</a:t>
            </a:r>
            <a:r>
              <a:rPr lang="de-DE" sz="3600" dirty="0">
                <a:cs typeface="Arial" panose="020B0604020202020204" pitchFamily="34" charset="0"/>
              </a:rPr>
              <a:t>Lehrpraxis im Transfer. Hochschulübergreifende fachspezifische Hochschul- und Mediendidaktik an sächsischen </a:t>
            </a:r>
            <a:r>
              <a:rPr lang="de-DE" sz="3600" dirty="0" smtClean="0">
                <a:cs typeface="Arial" panose="020B0604020202020204" pitchFamily="34" charset="0"/>
              </a:rPr>
              <a:t>Universitäten“</a:t>
            </a:r>
            <a:endParaRPr lang="de-DE" sz="3600" dirty="0">
              <a:cs typeface="Arial" panose="020B0604020202020204" pitchFamily="34" charset="0"/>
            </a:endParaRPr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4294967295"/>
          </p:nvPr>
        </p:nvSpPr>
        <p:spPr>
          <a:xfrm>
            <a:off x="6876256" y="6409134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altLang="de-DE" sz="1000" dirty="0"/>
              <a:t>www.tu-chemnitz.de</a:t>
            </a:r>
          </a:p>
        </p:txBody>
      </p:sp>
      <p:sp>
        <p:nvSpPr>
          <p:cNvPr id="10" name="Datumsplatzhalter 1"/>
          <p:cNvSpPr>
            <a:spLocks noGrp="1"/>
          </p:cNvSpPr>
          <p:nvPr>
            <p:ph type="dt" sz="quarter" idx="4294967295"/>
          </p:nvPr>
        </p:nvSpPr>
        <p:spPr>
          <a:xfrm>
            <a:off x="250825" y="6409134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altLang="de-DE" sz="1000" dirty="0" smtClean="0"/>
              <a:t>Leipzig, 06. November 2013</a:t>
            </a:r>
            <a:endParaRPr lang="de-DE" altLang="de-DE" sz="1000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4932040" y="643937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 smtClean="0"/>
              <a:t>		</a:t>
            </a:r>
            <a:fld id="{0E4CD7F5-F167-4727-AB51-BC8DED9DCF11}" type="slidenum">
              <a:rPr lang="de-DE" sz="10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</a:t>
            </a:fld>
            <a:endParaRPr lang="de-DE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411760" y="595795"/>
            <a:ext cx="5544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Lehrpraxis im Transfer</a:t>
            </a:r>
          </a:p>
        </p:txBody>
      </p:sp>
    </p:spTree>
    <p:extLst>
      <p:ext uri="{BB962C8B-B14F-4D97-AF65-F5344CB8AC3E}">
        <p14:creationId xmlns:p14="http://schemas.microsoft.com/office/powerpoint/2010/main" val="147253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de-DE" sz="2700" dirty="0" smtClean="0"/>
              <a:t>Ziele der Förderrichtlinie:</a:t>
            </a:r>
          </a:p>
          <a:p>
            <a:pPr marL="0" lvl="0" indent="0">
              <a:buNone/>
            </a:pPr>
            <a:endParaRPr lang="de-DE" sz="2700" dirty="0" smtClean="0"/>
          </a:p>
          <a:p>
            <a:pPr lvl="0"/>
            <a:r>
              <a:rPr lang="de-DE" sz="2700" dirty="0" smtClean="0"/>
              <a:t>„(</a:t>
            </a:r>
            <a:r>
              <a:rPr lang="de-DE" sz="2700" dirty="0"/>
              <a:t>Weiter-)Entwicklung der Lehre und des Lernens an den sächsischen Universitäten“</a:t>
            </a:r>
          </a:p>
          <a:p>
            <a:pPr lvl="0"/>
            <a:r>
              <a:rPr lang="de-DE" sz="2700" dirty="0"/>
              <a:t>„hochschulübergreifende Lehrkooperationen zu erproben und studierendenorientiert zu gestalten“</a:t>
            </a:r>
          </a:p>
          <a:p>
            <a:pPr lvl="0"/>
            <a:r>
              <a:rPr lang="de-DE" sz="2700" dirty="0"/>
              <a:t>„Verbesserung der Studienbedingungen entsprechend der spezifischen Herausforderungen in den einzelnen Fachbereichen“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4294967295"/>
          </p:nvPr>
        </p:nvSpPr>
        <p:spPr>
          <a:xfrm>
            <a:off x="6876256" y="6409134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altLang="de-DE" sz="1000" dirty="0"/>
              <a:t>www.tu-chemnitz.de</a:t>
            </a:r>
          </a:p>
        </p:txBody>
      </p:sp>
      <p:sp>
        <p:nvSpPr>
          <p:cNvPr id="10" name="Datumsplatzhalter 1"/>
          <p:cNvSpPr>
            <a:spLocks noGrp="1"/>
          </p:cNvSpPr>
          <p:nvPr>
            <p:ph type="dt" sz="quarter" idx="4294967295"/>
          </p:nvPr>
        </p:nvSpPr>
        <p:spPr>
          <a:xfrm>
            <a:off x="250825" y="6409134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altLang="de-DE" sz="1000" dirty="0" smtClean="0"/>
              <a:t>Leipzig, 06. November 2013</a:t>
            </a:r>
            <a:endParaRPr lang="de-DE" altLang="de-DE" sz="1000" dirty="0"/>
          </a:p>
        </p:txBody>
      </p:sp>
      <p:sp>
        <p:nvSpPr>
          <p:cNvPr id="11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4932040" y="643937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 smtClean="0"/>
              <a:t>		</a:t>
            </a:r>
            <a:fld id="{0E4CD7F5-F167-4727-AB51-BC8DED9DCF11}" type="slidenum">
              <a:rPr lang="de-DE" sz="10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3</a:t>
            </a:fld>
            <a:endParaRPr lang="de-DE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411760" y="595795"/>
            <a:ext cx="5544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Lehrpraxis im Transfer</a:t>
            </a:r>
          </a:p>
        </p:txBody>
      </p:sp>
    </p:spTree>
    <p:extLst>
      <p:ext uri="{BB962C8B-B14F-4D97-AF65-F5344CB8AC3E}">
        <p14:creationId xmlns:p14="http://schemas.microsoft.com/office/powerpoint/2010/main" val="310734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Vernetzung</a:t>
            </a:r>
          </a:p>
          <a:p>
            <a:r>
              <a:rPr lang="de-DE" dirty="0" smtClean="0"/>
              <a:t>Interdisziplinarität</a:t>
            </a:r>
          </a:p>
          <a:p>
            <a:r>
              <a:rPr lang="de-DE" dirty="0" smtClean="0"/>
              <a:t>Attraktivität </a:t>
            </a:r>
            <a:r>
              <a:rPr lang="de-DE" dirty="0"/>
              <a:t>der </a:t>
            </a:r>
            <a:r>
              <a:rPr lang="de-DE" dirty="0" smtClean="0"/>
              <a:t>Studiengänge</a:t>
            </a:r>
          </a:p>
          <a:p>
            <a:r>
              <a:rPr lang="de-DE" dirty="0" smtClean="0"/>
              <a:t>stärkere Anwendungsorientierung</a:t>
            </a:r>
          </a:p>
          <a:p>
            <a:r>
              <a:rPr lang="de-DE" dirty="0" smtClean="0"/>
              <a:t>Aufzeigen </a:t>
            </a:r>
            <a:r>
              <a:rPr lang="de-DE" dirty="0"/>
              <a:t>von Berufsperspektiven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411760" y="595795"/>
            <a:ext cx="5544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bg1">
                    <a:lumMod val="95000"/>
                  </a:schemeClr>
                </a:solidFill>
              </a:rPr>
              <a:t>Anforderungen an die „kleinen Fächer“</a:t>
            </a:r>
            <a:endParaRPr lang="de-DE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umsplatzhalter 1"/>
          <p:cNvSpPr>
            <a:spLocks noGrp="1"/>
          </p:cNvSpPr>
          <p:nvPr>
            <p:ph type="dt" sz="quarter" idx="4294967295"/>
          </p:nvPr>
        </p:nvSpPr>
        <p:spPr>
          <a:xfrm>
            <a:off x="250825" y="6409134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altLang="de-DE" sz="1000" dirty="0" smtClean="0"/>
              <a:t>Leipzig, 06. November 2013</a:t>
            </a:r>
            <a:endParaRPr lang="de-DE" altLang="de-DE" sz="1000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4932040" y="643937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 smtClean="0"/>
              <a:t>		</a:t>
            </a:r>
            <a:fld id="{0E4CD7F5-F167-4727-AB51-BC8DED9DCF11}" type="slidenum">
              <a:rPr lang="de-DE" sz="10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4</a:t>
            </a:fld>
            <a:endParaRPr lang="de-DE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ußzeilenplatzhalter 2"/>
          <p:cNvSpPr>
            <a:spLocks noGrp="1"/>
          </p:cNvSpPr>
          <p:nvPr>
            <p:ph type="ftr" sz="quarter" idx="4294967295"/>
          </p:nvPr>
        </p:nvSpPr>
        <p:spPr>
          <a:xfrm>
            <a:off x="6876256" y="6409134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altLang="de-DE" sz="1000" dirty="0"/>
              <a:t>www.tu-chemnitz.de</a:t>
            </a:r>
          </a:p>
        </p:txBody>
      </p:sp>
    </p:spTree>
    <p:extLst>
      <p:ext uri="{BB962C8B-B14F-4D97-AF65-F5344CB8AC3E}">
        <p14:creationId xmlns:p14="http://schemas.microsoft.com/office/powerpoint/2010/main" val="362629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als Reaktion auf Isolation „kleiner Fächer“ an der TU Chemnitz – Verbund und Transfer mit Fächern anderer Universitäten</a:t>
            </a:r>
          </a:p>
          <a:p>
            <a:r>
              <a:rPr lang="de-DE" dirty="0" smtClean="0"/>
              <a:t>Lehrtransfer</a:t>
            </a:r>
          </a:p>
          <a:p>
            <a:r>
              <a:rPr lang="de-DE" dirty="0" smtClean="0"/>
              <a:t>Flexibilität von Lehrenden und Studierenden</a:t>
            </a:r>
          </a:p>
          <a:p>
            <a:r>
              <a:rPr lang="de-DE" dirty="0" smtClean="0"/>
              <a:t>Bedingung für Studierende: Semesterticket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4932040" y="643937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 smtClean="0"/>
              <a:t>		</a:t>
            </a:r>
            <a:fld id="{0E4CD7F5-F167-4727-AB51-BC8DED9DCF11}" type="slidenum">
              <a:rPr lang="de-DE" sz="10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5</a:t>
            </a:fld>
            <a:endParaRPr lang="de-DE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umsplatzhalter 1"/>
          <p:cNvSpPr>
            <a:spLocks noGrp="1"/>
          </p:cNvSpPr>
          <p:nvPr>
            <p:ph type="dt" sz="quarter" idx="4294967295"/>
          </p:nvPr>
        </p:nvSpPr>
        <p:spPr>
          <a:xfrm>
            <a:off x="250825" y="6409134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altLang="de-DE" sz="1000" dirty="0" smtClean="0"/>
              <a:t>Leipzig, 06. November 2013</a:t>
            </a:r>
            <a:endParaRPr lang="de-DE" altLang="de-DE" sz="1000" dirty="0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4294967295"/>
          </p:nvPr>
        </p:nvSpPr>
        <p:spPr>
          <a:xfrm>
            <a:off x="6876256" y="6409134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altLang="de-DE" sz="1000" dirty="0"/>
              <a:t>www.tu-chemnitz.de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411760" y="595795"/>
            <a:ext cx="5544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bg1">
                    <a:lumMod val="95000"/>
                  </a:schemeClr>
                </a:solidFill>
              </a:rPr>
              <a:t>Anforderungen an die „kleinen Fächer“</a:t>
            </a:r>
            <a:endParaRPr lang="de-DE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31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500" dirty="0" smtClean="0"/>
              <a:t>Verbundprojekt:</a:t>
            </a:r>
          </a:p>
          <a:p>
            <a:pPr marL="0" indent="0">
              <a:buNone/>
            </a:pPr>
            <a:endParaRPr lang="de-DE" sz="2500" dirty="0"/>
          </a:p>
          <a:p>
            <a:pPr marL="0" indent="0">
              <a:buNone/>
            </a:pPr>
            <a:r>
              <a:rPr lang="de-DE" sz="2500" dirty="0" smtClean="0"/>
              <a:t>„</a:t>
            </a:r>
            <a:r>
              <a:rPr lang="de-DE" sz="2500" dirty="0"/>
              <a:t>Der Freiberger Dom – Architektur als Sprache</a:t>
            </a:r>
            <a:r>
              <a:rPr lang="de-DE" sz="2500" dirty="0" smtClean="0"/>
              <a:t>“</a:t>
            </a:r>
          </a:p>
          <a:p>
            <a:pPr marL="0" indent="0">
              <a:buNone/>
            </a:pPr>
            <a:endParaRPr lang="de-DE" sz="2500" dirty="0"/>
          </a:p>
          <a:p>
            <a:pPr marL="0" indent="0">
              <a:buNone/>
            </a:pPr>
            <a:r>
              <a:rPr lang="de-DE" sz="2500" dirty="0" smtClean="0"/>
              <a:t>Lehr-Lern-Projekt </a:t>
            </a:r>
            <a:r>
              <a:rPr lang="de-DE" sz="2500" dirty="0"/>
              <a:t>zwischen den Fächern </a:t>
            </a:r>
            <a:r>
              <a:rPr lang="de-DE" sz="2500" dirty="0" smtClean="0"/>
              <a:t/>
            </a:r>
            <a:br>
              <a:rPr lang="de-DE" sz="2500" dirty="0" smtClean="0"/>
            </a:br>
            <a:r>
              <a:rPr lang="de-DE" sz="2500" dirty="0" smtClean="0"/>
              <a:t>Kunstgeschichte </a:t>
            </a:r>
            <a:r>
              <a:rPr lang="de-DE" sz="2500" dirty="0"/>
              <a:t>(TU Dresden), </a:t>
            </a:r>
            <a:r>
              <a:rPr lang="de-DE" sz="2500" dirty="0" smtClean="0"/>
              <a:t/>
            </a:r>
            <a:br>
              <a:rPr lang="de-DE" sz="2500" dirty="0" smtClean="0"/>
            </a:br>
            <a:r>
              <a:rPr lang="de-DE" sz="2500" dirty="0" smtClean="0"/>
              <a:t>der </a:t>
            </a:r>
            <a:r>
              <a:rPr lang="de-DE" sz="2500" dirty="0"/>
              <a:t>Germanistischen Mediävistik (TU Chemnitz) und dem Medienzentrum (TU Dresden)</a:t>
            </a:r>
          </a:p>
          <a:p>
            <a:pPr marL="0" indent="0">
              <a:buNone/>
            </a:pPr>
            <a:endParaRPr lang="de-DE" sz="2500" dirty="0"/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4294967295"/>
          </p:nvPr>
        </p:nvSpPr>
        <p:spPr>
          <a:xfrm>
            <a:off x="6876256" y="6409134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altLang="de-DE" sz="1000" dirty="0"/>
              <a:t>www.tu-chemnitz.de</a:t>
            </a:r>
          </a:p>
        </p:txBody>
      </p:sp>
      <p:sp>
        <p:nvSpPr>
          <p:cNvPr id="10" name="Datumsplatzhalter 1"/>
          <p:cNvSpPr>
            <a:spLocks noGrp="1"/>
          </p:cNvSpPr>
          <p:nvPr>
            <p:ph type="dt" sz="quarter" idx="4294967295"/>
          </p:nvPr>
        </p:nvSpPr>
        <p:spPr>
          <a:xfrm>
            <a:off x="250825" y="6409134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altLang="de-DE" sz="1000" dirty="0" smtClean="0"/>
              <a:t>Leipzig, 06. November 2013</a:t>
            </a:r>
            <a:endParaRPr lang="de-DE" altLang="de-DE" sz="1000" dirty="0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4932040" y="643937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 smtClean="0"/>
              <a:t>		</a:t>
            </a:r>
            <a:fld id="{0E4CD7F5-F167-4727-AB51-BC8DED9DCF11}" type="slidenum">
              <a:rPr lang="de-DE" sz="10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6</a:t>
            </a:fld>
            <a:endParaRPr lang="de-DE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411760" y="595795"/>
            <a:ext cx="5544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Lehrpraxis im Transfer</a:t>
            </a:r>
          </a:p>
        </p:txBody>
      </p:sp>
    </p:spTree>
    <p:extLst>
      <p:ext uri="{BB962C8B-B14F-4D97-AF65-F5344CB8AC3E}">
        <p14:creationId xmlns:p14="http://schemas.microsoft.com/office/powerpoint/2010/main" val="288748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79296" cy="4493096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de-DE" sz="2500" dirty="0"/>
              <a:t>„Im Zentrum des Lehr-Lern-Projekts steht der Freiberger Dom. Dieser Gegenstand soll im Rahmen des zweisemestrigen Lehrangebots aus kunsthistorischer und germanistischer Perspektive betrachtet und die Ergebnisse medial aufbereitet werden.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de-DE" sz="2500" dirty="0"/>
              <a:t>Im Mittelpunkt der interdisziplinären Lehreinheiten, die sich aus Ringvorlesung, Seminaren und Exkursionen zusammensetzen, stehen Fragen nach dem Zusammenhang von Architektur und Text, Architektur und Sprache sowie den Ausdrucksformen von Architektur allgemein.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de-DE" sz="2500" dirty="0"/>
              <a:t>Ziel des Projekts ist es, Studierende unterschiedlicher geisteswissenschaftlicher Fächer zusammenzubringen und die Ergebnisse mithilfe neuer Technologien (e-</a:t>
            </a:r>
            <a:r>
              <a:rPr lang="de-DE" sz="2500" dirty="0" err="1"/>
              <a:t>humanities</a:t>
            </a:r>
            <a:r>
              <a:rPr lang="de-DE" sz="2500" dirty="0"/>
              <a:t>) für ein breites Publikum mittels einer interaktiven Karte aufzubereiten</a:t>
            </a:r>
            <a:r>
              <a:rPr lang="de-DE" sz="2500" dirty="0" smtClean="0"/>
              <a:t>.“</a:t>
            </a:r>
            <a:endParaRPr lang="de-DE" sz="2500" dirty="0"/>
          </a:p>
          <a:p>
            <a:pPr>
              <a:lnSpc>
                <a:spcPct val="90000"/>
              </a:lnSpc>
            </a:pPr>
            <a:endParaRPr lang="de-DE" sz="2500" dirty="0"/>
          </a:p>
        </p:txBody>
      </p:sp>
      <p:sp>
        <p:nvSpPr>
          <p:cNvPr id="4" name="Textfeld 3"/>
          <p:cNvSpPr txBox="1"/>
          <p:nvPr/>
        </p:nvSpPr>
        <p:spPr>
          <a:xfrm>
            <a:off x="2411760" y="595795"/>
            <a:ext cx="5544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Lehrpraxis im Transfer</a:t>
            </a:r>
          </a:p>
        </p:txBody>
      </p:sp>
      <p:sp>
        <p:nvSpPr>
          <p:cNvPr id="5" name="Datumsplatzhalter 1"/>
          <p:cNvSpPr>
            <a:spLocks noGrp="1"/>
          </p:cNvSpPr>
          <p:nvPr>
            <p:ph type="dt" sz="quarter" idx="4294967295"/>
          </p:nvPr>
        </p:nvSpPr>
        <p:spPr>
          <a:xfrm>
            <a:off x="250825" y="6409134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altLang="de-DE" sz="1000" dirty="0" smtClean="0"/>
              <a:t>Leipzig, 06. November 2013</a:t>
            </a:r>
            <a:endParaRPr lang="de-DE" altLang="de-DE" sz="1000" dirty="0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4294967295"/>
          </p:nvPr>
        </p:nvSpPr>
        <p:spPr>
          <a:xfrm>
            <a:off x="6876256" y="6409134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altLang="de-DE" sz="1000" dirty="0"/>
              <a:t>www.tu-chemnitz.de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4932040" y="643937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 smtClean="0"/>
              <a:t>		</a:t>
            </a:r>
            <a:fld id="{0E4CD7F5-F167-4727-AB51-BC8DED9DCF11}" type="slidenum">
              <a:rPr lang="de-DE" sz="10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7</a:t>
            </a:fld>
            <a:endParaRPr lang="de-DE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00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/>
              <a:t>Ziele des Lehr-Lern-Projekts:</a:t>
            </a:r>
          </a:p>
          <a:p>
            <a:pPr marL="0" indent="0">
              <a:buNone/>
            </a:pPr>
            <a:endParaRPr lang="de-DE" dirty="0"/>
          </a:p>
          <a:p>
            <a:pPr lvl="0"/>
            <a:r>
              <a:rPr lang="de-DE" dirty="0" smtClean="0"/>
              <a:t>interdisziplinäres Arbeiten</a:t>
            </a:r>
          </a:p>
          <a:p>
            <a:pPr lvl="0"/>
            <a:r>
              <a:rPr lang="de-DE" dirty="0" smtClean="0"/>
              <a:t>Einbindung verschiedener Lehr- und Lernformen</a:t>
            </a:r>
            <a:endParaRPr lang="de-DE" dirty="0"/>
          </a:p>
          <a:p>
            <a:pPr lvl="0"/>
            <a:r>
              <a:rPr lang="de-DE" dirty="0"/>
              <a:t>Arbeitsmarktorientierung für Studierende durch Zusammenarbeit mit außeruniversitärer </a:t>
            </a:r>
            <a:r>
              <a:rPr lang="de-DE" dirty="0" smtClean="0"/>
              <a:t>Einrichtung</a:t>
            </a:r>
          </a:p>
          <a:p>
            <a:pPr lvl="0"/>
            <a:r>
              <a:rPr lang="de-DE" dirty="0"/>
              <a:t>d</a:t>
            </a:r>
            <a:r>
              <a:rPr lang="de-DE" dirty="0" smtClean="0"/>
              <a:t>urch Arbeit </a:t>
            </a:r>
            <a:r>
              <a:rPr lang="de-DE" dirty="0"/>
              <a:t>in Kleingruppen </a:t>
            </a:r>
            <a:r>
              <a:rPr lang="de-DE" dirty="0" smtClean="0"/>
              <a:t>intensiver </a:t>
            </a:r>
            <a:r>
              <a:rPr lang="de-DE" dirty="0"/>
              <a:t>Austausch </a:t>
            </a:r>
            <a:r>
              <a:rPr lang="de-DE" dirty="0" smtClean="0"/>
              <a:t>zwischen Lehrenden und Studierenden &gt; Raum für </a:t>
            </a:r>
            <a:r>
              <a:rPr lang="de-DE" dirty="0"/>
              <a:t>neue </a:t>
            </a:r>
            <a:r>
              <a:rPr lang="de-DE" dirty="0" smtClean="0"/>
              <a:t>Fragestellungen (s. H. U.  </a:t>
            </a:r>
            <a:r>
              <a:rPr lang="de-DE" dirty="0"/>
              <a:t>Gumbrecht </a:t>
            </a:r>
            <a:r>
              <a:rPr lang="de-DE" dirty="0" smtClean="0"/>
              <a:t>„Riskantes </a:t>
            </a:r>
            <a:r>
              <a:rPr lang="de-DE" dirty="0"/>
              <a:t>Denken“ als </a:t>
            </a:r>
            <a:r>
              <a:rPr lang="de-DE" dirty="0" smtClean="0"/>
              <a:t>wesentliches </a:t>
            </a:r>
            <a:r>
              <a:rPr lang="de-DE" dirty="0"/>
              <a:t>Potential </a:t>
            </a:r>
            <a:r>
              <a:rPr lang="de-DE" dirty="0" smtClean="0"/>
              <a:t>„kleiner </a:t>
            </a:r>
            <a:r>
              <a:rPr lang="de-DE" dirty="0"/>
              <a:t>Fächer“ </a:t>
            </a:r>
          </a:p>
          <a:p>
            <a:pPr lvl="0"/>
            <a:r>
              <a:rPr lang="de-DE" dirty="0" smtClean="0"/>
              <a:t>Kompetenzen im Bereich der e-</a:t>
            </a:r>
            <a:r>
              <a:rPr lang="de-DE" dirty="0" err="1" smtClean="0"/>
              <a:t>Humanities</a:t>
            </a:r>
            <a:endParaRPr lang="de-DE" dirty="0"/>
          </a:p>
          <a:p>
            <a:pPr lvl="0"/>
            <a:r>
              <a:rPr lang="de-DE" dirty="0" smtClean="0"/>
              <a:t>Projektkompetenz, Teamfähigkeit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 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4294967295"/>
          </p:nvPr>
        </p:nvSpPr>
        <p:spPr>
          <a:xfrm>
            <a:off x="6876256" y="6409134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altLang="de-DE" sz="1000" dirty="0"/>
              <a:t>www.tu-chemnitz.de</a:t>
            </a:r>
          </a:p>
        </p:txBody>
      </p:sp>
      <p:sp>
        <p:nvSpPr>
          <p:cNvPr id="10" name="Datumsplatzhalter 1"/>
          <p:cNvSpPr>
            <a:spLocks noGrp="1"/>
          </p:cNvSpPr>
          <p:nvPr>
            <p:ph type="dt" sz="quarter" idx="4294967295"/>
          </p:nvPr>
        </p:nvSpPr>
        <p:spPr>
          <a:xfrm>
            <a:off x="250825" y="6409134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altLang="de-DE" sz="1000" dirty="0" smtClean="0"/>
              <a:t>Leipzig, 06. November 2013</a:t>
            </a:r>
            <a:endParaRPr lang="de-DE" altLang="de-DE" sz="1000" dirty="0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4932040" y="643937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 smtClean="0"/>
              <a:t>		</a:t>
            </a:r>
            <a:fld id="{0E4CD7F5-F167-4727-AB51-BC8DED9DCF11}" type="slidenum">
              <a:rPr lang="de-DE" sz="10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8</a:t>
            </a:fld>
            <a:endParaRPr lang="de-DE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411760" y="595795"/>
            <a:ext cx="5544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Lehrpraxis im Transfer</a:t>
            </a:r>
          </a:p>
        </p:txBody>
      </p:sp>
    </p:spTree>
    <p:extLst>
      <p:ext uri="{BB962C8B-B14F-4D97-AF65-F5344CB8AC3E}">
        <p14:creationId xmlns:p14="http://schemas.microsoft.com/office/powerpoint/2010/main" val="37154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2700" dirty="0" smtClean="0"/>
              <a:t>Schwierigkeiten :</a:t>
            </a:r>
            <a:endParaRPr lang="de-DE" sz="2700" dirty="0"/>
          </a:p>
          <a:p>
            <a:pPr marL="0" indent="0">
              <a:buNone/>
            </a:pPr>
            <a:r>
              <a:rPr lang="de-DE" sz="2700" dirty="0"/>
              <a:t> </a:t>
            </a:r>
            <a:endParaRPr lang="de-DE" sz="2700" dirty="0" smtClean="0"/>
          </a:p>
          <a:p>
            <a:pPr lvl="0"/>
            <a:r>
              <a:rPr lang="de-DE" sz="2700" dirty="0" smtClean="0"/>
              <a:t>Einbindung  des Projekts in die Modulstruktur der Lehrpläne</a:t>
            </a:r>
          </a:p>
          <a:p>
            <a:pPr lvl="0"/>
            <a:r>
              <a:rPr lang="de-DE" sz="2700" dirty="0" smtClean="0"/>
              <a:t>hoher </a:t>
            </a:r>
            <a:r>
              <a:rPr lang="de-DE" sz="2700" dirty="0"/>
              <a:t>Betreuungsaufwand durch Lehrende</a:t>
            </a:r>
          </a:p>
          <a:p>
            <a:pPr lvl="0"/>
            <a:r>
              <a:rPr lang="de-DE" sz="2700" dirty="0"/>
              <a:t>unterschiedliche Voraussetzungen der Studierenden</a:t>
            </a:r>
          </a:p>
          <a:p>
            <a:pPr lvl="0"/>
            <a:r>
              <a:rPr lang="de-DE" sz="2700" dirty="0"/>
              <a:t>Interdisziplinarität – Verlust an </a:t>
            </a:r>
            <a:r>
              <a:rPr lang="de-DE" sz="2700" dirty="0" err="1" smtClean="0"/>
              <a:t>Disziplinarität</a:t>
            </a:r>
            <a:r>
              <a:rPr lang="de-DE" sz="2700" dirty="0" smtClean="0"/>
              <a:t>?</a:t>
            </a:r>
            <a:endParaRPr lang="de-DE" sz="2700" dirty="0"/>
          </a:p>
          <a:p>
            <a:pPr lvl="0"/>
            <a:r>
              <a:rPr lang="de-DE" sz="2700" dirty="0" smtClean="0"/>
              <a:t>Prüfungsformate</a:t>
            </a:r>
          </a:p>
          <a:p>
            <a:pPr lvl="0"/>
            <a:r>
              <a:rPr lang="de-DE" sz="2700" dirty="0" smtClean="0"/>
              <a:t>Mobilität</a:t>
            </a:r>
            <a:endParaRPr lang="de-DE" sz="2700" dirty="0"/>
          </a:p>
          <a:p>
            <a:pPr marL="0" indent="0">
              <a:buNone/>
            </a:pPr>
            <a:r>
              <a:rPr lang="de-DE" sz="2700" dirty="0"/>
              <a:t> 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4294967295"/>
          </p:nvPr>
        </p:nvSpPr>
        <p:spPr>
          <a:xfrm>
            <a:off x="6876256" y="6409134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altLang="de-DE" sz="1000" dirty="0"/>
              <a:t>www.tu-chemnitz.de</a:t>
            </a:r>
          </a:p>
        </p:txBody>
      </p:sp>
      <p:sp>
        <p:nvSpPr>
          <p:cNvPr id="10" name="Datumsplatzhalter 1"/>
          <p:cNvSpPr>
            <a:spLocks noGrp="1"/>
          </p:cNvSpPr>
          <p:nvPr>
            <p:ph type="dt" sz="quarter" idx="4294967295"/>
          </p:nvPr>
        </p:nvSpPr>
        <p:spPr>
          <a:xfrm>
            <a:off x="250825" y="6409134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altLang="de-DE" sz="1000" dirty="0" smtClean="0"/>
              <a:t>Leipzig, 06. November 2013</a:t>
            </a:r>
            <a:endParaRPr lang="de-DE" altLang="de-DE" sz="1000" dirty="0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4932040" y="643937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 smtClean="0"/>
              <a:t>		</a:t>
            </a:r>
            <a:fld id="{0E4CD7F5-F167-4727-AB51-BC8DED9DCF11}" type="slidenum">
              <a:rPr lang="de-DE" sz="10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9</a:t>
            </a:fld>
            <a:endParaRPr lang="de-DE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411760" y="595795"/>
            <a:ext cx="5544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Lehrpraxis im Transfer</a:t>
            </a:r>
          </a:p>
        </p:txBody>
      </p:sp>
    </p:spTree>
    <p:extLst>
      <p:ext uri="{BB962C8B-B14F-4D97-AF65-F5344CB8AC3E}">
        <p14:creationId xmlns:p14="http://schemas.microsoft.com/office/powerpoint/2010/main" val="54820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</Words>
  <Application>Microsoft Office PowerPoint</Application>
  <PresentationFormat>Bildschirmpräsentation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jusy</dc:creator>
  <cp:lastModifiedBy>Gesine Mierke</cp:lastModifiedBy>
  <cp:revision>11</cp:revision>
  <dcterms:created xsi:type="dcterms:W3CDTF">2013-11-04T16:56:53Z</dcterms:created>
  <dcterms:modified xsi:type="dcterms:W3CDTF">2013-12-03T13:37:14Z</dcterms:modified>
</cp:coreProperties>
</file>