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4" r:id="rId2"/>
    <p:sldId id="283" r:id="rId3"/>
    <p:sldId id="325" r:id="rId4"/>
    <p:sldId id="329" r:id="rId5"/>
    <p:sldId id="330" r:id="rId6"/>
    <p:sldId id="327" r:id="rId7"/>
    <p:sldId id="328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5" r:id="rId16"/>
    <p:sldId id="346" r:id="rId17"/>
    <p:sldId id="347" r:id="rId18"/>
    <p:sldId id="348" r:id="rId19"/>
    <p:sldId id="341" r:id="rId20"/>
    <p:sldId id="342" r:id="rId21"/>
    <p:sldId id="349" r:id="rId22"/>
    <p:sldId id="343" r:id="rId23"/>
    <p:sldId id="261" r:id="rId2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-10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F50E-D39E-BA44-9CF3-C0057C3C68D2}" type="datetimeFigureOut">
              <a:rPr lang="nl-NL" smtClean="0"/>
              <a:pPr/>
              <a:t>19-1-2014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1CAD-8361-8B4C-B2B4-B15C635E25F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371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A03D-4BBC-3940-AA6B-EF94720E326D}" type="datetimeFigureOut">
              <a:rPr lang="nl-NL" smtClean="0"/>
              <a:pPr/>
              <a:t>19-1-2014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EC5F-7B76-F840-A964-FE403E4914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57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2980" y="1156059"/>
            <a:ext cx="7772400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33077" y="3047677"/>
            <a:ext cx="6012016" cy="94154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16455" y="6490066"/>
            <a:ext cx="627545" cy="365125"/>
          </a:xfrm>
        </p:spPr>
        <p:txBody>
          <a:bodyPr/>
          <a:lstStyle/>
          <a:p>
            <a:fld id="{6089C96C-E207-3045-87EB-0DA2E1373F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93" y="1266582"/>
            <a:ext cx="7772400" cy="1362075"/>
          </a:xfrm>
        </p:spPr>
        <p:txBody>
          <a:bodyPr anchor="b" anchorCtr="0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18093" y="2659949"/>
            <a:ext cx="7772400" cy="1500187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KLIK OM DE TEKSTSTIJL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516455" y="6490066"/>
            <a:ext cx="627545" cy="365125"/>
          </a:xfrm>
        </p:spPr>
        <p:txBody>
          <a:bodyPr/>
          <a:lstStyle/>
          <a:p>
            <a:fld id="{6089C96C-E207-3045-87EB-0DA2E1373F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4038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KLIK OM DE TEKSTSTIJL VAN HET MODEL TE BEWERKEN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 hasCustomPrompt="1"/>
          </p:nvPr>
        </p:nvSpPr>
        <p:spPr>
          <a:xfrm>
            <a:off x="4648200" y="2085608"/>
            <a:ext cx="4038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KLIK OM DE TEKSTSTIJL VAN HET MODEL TE BEWERKEN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" y="2086830"/>
            <a:ext cx="8229600" cy="403933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  <a:lvl2pPr marL="6286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2pPr>
            <a:lvl3pPr marL="896938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255713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4pPr>
            <a:lvl5pPr marL="161290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KLIK OM DE TEKSTSTIJL VAN HET MODEL TE BEWERKEN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9836" y="2055235"/>
            <a:ext cx="822960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B0FF2A-CAFA-4730-BB08-32FD87029BA2}" type="slidenum">
              <a:rPr lang="fr-FR" altLang="nl-NL"/>
              <a:pPr/>
              <a:t>‹nr.›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5452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9438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100447"/>
            <a:ext cx="8229600" cy="402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KLIK OM DE TEKSTSTIJL VAN HET MODEL TE BEWERKEN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57200" y="61249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54632" y="6124941"/>
            <a:ext cx="627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089C96C-E207-3045-87EB-0DA2E1373F9B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0" r:id="rId8"/>
    <p:sldLayoutId id="214748366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solidFill>
            <a:srgbClr val="25167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896938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5713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61290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18093" y="585544"/>
            <a:ext cx="7772400" cy="1362075"/>
          </a:xfrm>
        </p:spPr>
        <p:txBody>
          <a:bodyPr/>
          <a:lstStyle/>
          <a:p>
            <a:r>
              <a:rPr lang="nl-NL" dirty="0" smtClean="0"/>
              <a:t>Teacher </a:t>
            </a:r>
            <a:r>
              <a:rPr lang="nl-NL" dirty="0" err="1" smtClean="0"/>
              <a:t>educators</a:t>
            </a:r>
            <a:r>
              <a:rPr lang="nl-NL" dirty="0" smtClean="0"/>
              <a:t> matter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4" y="2914587"/>
            <a:ext cx="2554014" cy="3628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e toelichting 9"/>
          <p:cNvSpPr/>
          <p:nvPr/>
        </p:nvSpPr>
        <p:spPr>
          <a:xfrm rot="20776044">
            <a:off x="740978" y="2412113"/>
            <a:ext cx="1749972" cy="470941"/>
          </a:xfrm>
          <a:prstGeom prst="wedgeEllipseCallout">
            <a:avLst>
              <a:gd name="adj1" fmla="val -30032"/>
              <a:gd name="adj2" fmla="val 14768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Educators</a:t>
            </a:r>
            <a:endParaRPr lang="nl-NL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r>
              <a:rPr lang="nl-NL" dirty="0" smtClean="0"/>
              <a:t>: LLL of </a:t>
            </a:r>
            <a:r>
              <a:rPr lang="nl-NL" dirty="0" err="1" smtClean="0"/>
              <a:t>TE</a:t>
            </a:r>
            <a:r>
              <a:rPr lang="nl-NL" cap="none" dirty="0" err="1" smtClean="0"/>
              <a:t>ors</a:t>
            </a:r>
            <a:endParaRPr lang="nl-NL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00447"/>
            <a:ext cx="6120946" cy="402571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No </a:t>
            </a:r>
            <a:r>
              <a:rPr lang="nl-NL" dirty="0" err="1" smtClean="0"/>
              <a:t>intitial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a teacher </a:t>
            </a:r>
            <a:r>
              <a:rPr lang="nl-NL" dirty="0" err="1" smtClean="0"/>
              <a:t>educator</a:t>
            </a:r>
            <a:r>
              <a:rPr lang="nl-NL" dirty="0" smtClean="0"/>
              <a:t> </a:t>
            </a:r>
            <a:r>
              <a:rPr lang="nl-NL" dirty="0" err="1" smtClean="0"/>
              <a:t>exists</a:t>
            </a:r>
            <a:endParaRPr lang="nl-NL" dirty="0" smtClean="0"/>
          </a:p>
          <a:p>
            <a:r>
              <a:rPr lang="nl-NL" dirty="0" err="1" smtClean="0"/>
              <a:t>Induction</a:t>
            </a:r>
            <a:r>
              <a:rPr lang="nl-NL" dirty="0" smtClean="0"/>
              <a:t> is a </a:t>
            </a:r>
            <a:r>
              <a:rPr lang="nl-NL" dirty="0" err="1" smtClean="0"/>
              <a:t>crucial</a:t>
            </a:r>
            <a:r>
              <a:rPr lang="nl-NL" dirty="0" smtClean="0"/>
              <a:t> </a:t>
            </a:r>
            <a:r>
              <a:rPr lang="nl-NL" dirty="0" err="1" smtClean="0"/>
              <a:t>phase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change </a:t>
            </a:r>
            <a:r>
              <a:rPr lang="nl-NL" dirty="0" err="1" smtClean="0"/>
              <a:t>from</a:t>
            </a:r>
            <a:r>
              <a:rPr lang="nl-NL" dirty="0" smtClean="0"/>
              <a:t> teacher </a:t>
            </a:r>
            <a:r>
              <a:rPr lang="nl-NL" dirty="0" err="1" smtClean="0"/>
              <a:t>to</a:t>
            </a:r>
            <a:r>
              <a:rPr lang="nl-NL" dirty="0" smtClean="0"/>
              <a:t> teacher </a:t>
            </a:r>
            <a:r>
              <a:rPr lang="nl-NL" dirty="0" err="1" smtClean="0"/>
              <a:t>educator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smtClean="0"/>
              <a:t>on teaching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of </a:t>
            </a:r>
            <a:r>
              <a:rPr lang="nl-NL" dirty="0" err="1" smtClean="0"/>
              <a:t>pupils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on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a teacher (adult </a:t>
            </a:r>
            <a:r>
              <a:rPr lang="nl-NL" dirty="0" err="1" smtClean="0"/>
              <a:t>learning</a:t>
            </a:r>
            <a:r>
              <a:rPr lang="nl-NL" dirty="0" smtClean="0"/>
              <a:t>, </a:t>
            </a:r>
            <a:r>
              <a:rPr lang="nl-NL" dirty="0" err="1" smtClean="0"/>
              <a:t>workplace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, …) </a:t>
            </a:r>
          </a:p>
          <a:p>
            <a:endParaRPr lang="nl-NL" dirty="0"/>
          </a:p>
          <a:p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systematic</a:t>
            </a:r>
            <a:r>
              <a:rPr lang="nl-NL" dirty="0" smtClean="0"/>
              <a:t> life long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opportunities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teacher </a:t>
            </a:r>
            <a:r>
              <a:rPr lang="nl-NL" dirty="0" err="1" smtClean="0"/>
              <a:t>educators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ownership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profession</a:t>
            </a: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46" y="2385376"/>
            <a:ext cx="2397688" cy="3401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r>
              <a:rPr lang="nl-NL" dirty="0" smtClean="0"/>
              <a:t>: Research on </a:t>
            </a:r>
            <a:r>
              <a:rPr lang="nl-NL" dirty="0" err="1" smtClean="0"/>
              <a:t>TE</a:t>
            </a:r>
            <a:r>
              <a:rPr lang="nl-NL" cap="none" dirty="0" err="1" smtClean="0"/>
              <a:t>ors</a:t>
            </a:r>
            <a:endParaRPr lang="nl-NL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Developing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: constant </a:t>
            </a:r>
            <a:r>
              <a:rPr lang="nl-NL" dirty="0" err="1" smtClean="0"/>
              <a:t>dialogue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theory</a:t>
            </a:r>
            <a:r>
              <a:rPr lang="nl-NL" dirty="0" smtClean="0"/>
              <a:t>,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Research </a:t>
            </a:r>
            <a:r>
              <a:rPr lang="nl-NL" dirty="0" err="1"/>
              <a:t>grants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On teaching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of </a:t>
            </a:r>
            <a:r>
              <a:rPr lang="nl-NL" dirty="0" err="1"/>
              <a:t>teachers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On teacher </a:t>
            </a:r>
            <a:r>
              <a:rPr lang="nl-NL" dirty="0" err="1"/>
              <a:t>educators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Selfstudy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teacher </a:t>
            </a:r>
            <a:r>
              <a:rPr lang="nl-NL" dirty="0" err="1" smtClean="0"/>
              <a:t>educators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Using </a:t>
            </a:r>
            <a:r>
              <a:rPr lang="nl-NL" dirty="0" err="1" smtClean="0"/>
              <a:t>knowledge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Through </a:t>
            </a:r>
            <a:r>
              <a:rPr lang="nl-NL" dirty="0" err="1" smtClean="0"/>
              <a:t>publications</a:t>
            </a:r>
            <a:r>
              <a:rPr lang="nl-NL" dirty="0" smtClean="0"/>
              <a:t> of research </a:t>
            </a:r>
            <a:r>
              <a:rPr lang="nl-NL" dirty="0" err="1" smtClean="0"/>
              <a:t>outcomes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Through </a:t>
            </a:r>
            <a:r>
              <a:rPr lang="nl-NL" dirty="0" err="1" smtClean="0"/>
              <a:t>developing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bases on </a:t>
            </a:r>
            <a:r>
              <a:rPr lang="nl-NL" dirty="0" err="1" smtClean="0"/>
              <a:t>educating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teachers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55" y="3197937"/>
            <a:ext cx="18049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r>
              <a:rPr lang="nl-NL" dirty="0" smtClean="0"/>
              <a:t>: professional </a:t>
            </a:r>
            <a:r>
              <a:rPr lang="nl-NL" dirty="0" err="1" smtClean="0"/>
              <a:t>communities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00447"/>
            <a:ext cx="8560677" cy="445800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 professional </a:t>
            </a:r>
            <a:r>
              <a:rPr lang="nl-NL" dirty="0" err="1" smtClean="0"/>
              <a:t>identity</a:t>
            </a:r>
            <a:r>
              <a:rPr lang="nl-NL" dirty="0" smtClean="0"/>
              <a:t> </a:t>
            </a:r>
            <a:r>
              <a:rPr lang="nl-NL" dirty="0" err="1" smtClean="0"/>
              <a:t>presupposes</a:t>
            </a:r>
            <a:r>
              <a:rPr lang="nl-NL" dirty="0" smtClean="0"/>
              <a:t> a </a:t>
            </a:r>
            <a:r>
              <a:rPr lang="nl-NL" dirty="0" err="1" smtClean="0"/>
              <a:t>collective</a:t>
            </a:r>
            <a:r>
              <a:rPr lang="nl-NL" dirty="0" smtClean="0"/>
              <a:t> awareness of </a:t>
            </a:r>
            <a:r>
              <a:rPr lang="nl-NL" dirty="0" err="1" smtClean="0"/>
              <a:t>that</a:t>
            </a:r>
            <a:r>
              <a:rPr lang="nl-NL" dirty="0" smtClean="0"/>
              <a:t> professional </a:t>
            </a:r>
            <a:r>
              <a:rPr lang="nl-NL" dirty="0" err="1" smtClean="0"/>
              <a:t>identity</a:t>
            </a:r>
            <a:r>
              <a:rPr lang="nl-NL" dirty="0" smtClean="0"/>
              <a:t>.</a:t>
            </a:r>
          </a:p>
          <a:p>
            <a:r>
              <a:rPr lang="nl-NL" dirty="0" smtClean="0"/>
              <a:t>Professional </a:t>
            </a:r>
            <a:r>
              <a:rPr lang="nl-NL" dirty="0" err="1" smtClean="0"/>
              <a:t>communities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strengthen</a:t>
            </a:r>
            <a:r>
              <a:rPr lang="nl-NL" dirty="0" smtClean="0"/>
              <a:t> </a:t>
            </a:r>
            <a:r>
              <a:rPr lang="nl-NL" dirty="0" err="1" smtClean="0"/>
              <a:t>collective</a:t>
            </a:r>
            <a:r>
              <a:rPr lang="nl-NL" dirty="0" smtClean="0"/>
              <a:t> </a:t>
            </a:r>
            <a:r>
              <a:rPr lang="nl-NL" dirty="0" err="1" smtClean="0"/>
              <a:t>understanding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act as a </a:t>
            </a:r>
            <a:r>
              <a:rPr lang="nl-NL" dirty="0" err="1" smtClean="0"/>
              <a:t>voice</a:t>
            </a:r>
            <a:r>
              <a:rPr lang="nl-NL" dirty="0" smtClean="0"/>
              <a:t> </a:t>
            </a:r>
            <a:r>
              <a:rPr lang="nl-NL" dirty="0" err="1" smtClean="0"/>
              <a:t>representing</a:t>
            </a:r>
            <a:r>
              <a:rPr lang="nl-NL" dirty="0" smtClean="0"/>
              <a:t> the teaching </a:t>
            </a:r>
            <a:r>
              <a:rPr lang="nl-NL" dirty="0" err="1" smtClean="0"/>
              <a:t>profession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Associations</a:t>
            </a:r>
            <a:r>
              <a:rPr lang="nl-NL" dirty="0" smtClean="0"/>
              <a:t>, </a:t>
            </a:r>
            <a:r>
              <a:rPr lang="nl-NL" dirty="0" err="1" smtClean="0"/>
              <a:t>regulatory</a:t>
            </a:r>
            <a:r>
              <a:rPr lang="nl-NL" dirty="0" smtClean="0"/>
              <a:t> </a:t>
            </a:r>
            <a:r>
              <a:rPr lang="nl-NL" dirty="0" err="1" smtClean="0"/>
              <a:t>bodies</a:t>
            </a:r>
            <a:r>
              <a:rPr lang="nl-NL" dirty="0" smtClean="0"/>
              <a:t>, </a:t>
            </a:r>
            <a:r>
              <a:rPr lang="nl-NL" dirty="0" err="1" smtClean="0"/>
              <a:t>unions</a:t>
            </a:r>
            <a:r>
              <a:rPr lang="nl-NL" dirty="0" smtClean="0"/>
              <a:t>, … </a:t>
            </a:r>
            <a:r>
              <a:rPr lang="nl-NL" dirty="0" err="1" smtClean="0"/>
              <a:t>focusing</a:t>
            </a:r>
            <a:r>
              <a:rPr lang="nl-NL" dirty="0" smtClean="0"/>
              <a:t> on the </a:t>
            </a:r>
            <a:r>
              <a:rPr lang="nl-NL" dirty="0" err="1" smtClean="0"/>
              <a:t>identity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its</a:t>
            </a:r>
            <a:r>
              <a:rPr lang="nl-NL" dirty="0" smtClean="0"/>
              <a:t> members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w</a:t>
            </a:r>
            <a:r>
              <a:rPr lang="nl-NL" dirty="0" err="1" smtClean="0"/>
              <a:t>ork</a:t>
            </a:r>
            <a:endParaRPr lang="nl-NL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Framework </a:t>
            </a:r>
            <a:r>
              <a:rPr lang="nl-NL" dirty="0" err="1" smtClean="0"/>
              <a:t>for</a:t>
            </a:r>
            <a:r>
              <a:rPr lang="nl-NL" dirty="0" smtClean="0"/>
              <a:t> professional </a:t>
            </a:r>
            <a:r>
              <a:rPr lang="nl-NL" dirty="0" err="1" smtClean="0"/>
              <a:t>quality</a:t>
            </a:r>
            <a:r>
              <a:rPr lang="nl-NL" dirty="0" smtClean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Q</a:t>
            </a:r>
            <a:r>
              <a:rPr lang="nl-NL" dirty="0" err="1" smtClean="0"/>
              <a:t>uality</a:t>
            </a:r>
            <a:r>
              <a:rPr lang="nl-NL" dirty="0" smtClean="0"/>
              <a:t> </a:t>
            </a:r>
            <a:r>
              <a:rPr lang="nl-NL" dirty="0" err="1" smtClean="0"/>
              <a:t>assurance</a:t>
            </a:r>
            <a:r>
              <a:rPr lang="nl-NL" dirty="0" smtClean="0"/>
              <a:t> (e.g. </a:t>
            </a:r>
            <a:r>
              <a:rPr lang="nl-NL" dirty="0" err="1" smtClean="0"/>
              <a:t>through</a:t>
            </a:r>
            <a:r>
              <a:rPr lang="nl-NL" dirty="0" smtClean="0"/>
              <a:t> a register)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Developing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research, exchange,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smtClean="0"/>
              <a:t>Courses, 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 smtClean="0"/>
              <a:t>Contribution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policies</a:t>
            </a:r>
            <a:endParaRPr lang="nl-NL" dirty="0"/>
          </a:p>
          <a:p>
            <a:pPr marL="57150" indent="0"/>
            <a:r>
              <a:rPr lang="nl-NL" dirty="0" smtClean="0"/>
              <a:t>Support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national</a:t>
            </a:r>
            <a:r>
              <a:rPr lang="nl-NL" dirty="0" smtClean="0"/>
              <a:t>/</a:t>
            </a:r>
            <a:r>
              <a:rPr lang="nl-NL" dirty="0" err="1" smtClean="0"/>
              <a:t>regional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governments</a:t>
            </a:r>
            <a:r>
              <a:rPr lang="nl-NL" dirty="0" smtClean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7" y="5178425"/>
            <a:ext cx="477361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r>
              <a:rPr lang="nl-NL" dirty="0" smtClean="0"/>
              <a:t>: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dialogue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Stakeholders: </a:t>
            </a:r>
            <a:r>
              <a:rPr lang="nl-NL" dirty="0" err="1" smtClean="0"/>
              <a:t>national</a:t>
            </a:r>
            <a:r>
              <a:rPr lang="nl-NL" dirty="0" smtClean="0"/>
              <a:t>/</a:t>
            </a:r>
            <a:r>
              <a:rPr lang="nl-NL" dirty="0" err="1" smtClean="0"/>
              <a:t>regional</a:t>
            </a:r>
            <a:r>
              <a:rPr lang="nl-NL" dirty="0" smtClean="0"/>
              <a:t> </a:t>
            </a:r>
            <a:r>
              <a:rPr lang="nl-NL" dirty="0" err="1" smtClean="0"/>
              <a:t>authorities</a:t>
            </a:r>
            <a:r>
              <a:rPr lang="nl-NL" dirty="0" smtClean="0"/>
              <a:t> or </a:t>
            </a:r>
            <a:r>
              <a:rPr lang="nl-NL" dirty="0" err="1" smtClean="0"/>
              <a:t>agencies</a:t>
            </a:r>
            <a:r>
              <a:rPr lang="nl-NL" dirty="0" smtClean="0"/>
              <a:t>, </a:t>
            </a:r>
            <a:r>
              <a:rPr lang="nl-NL" dirty="0" err="1" smtClean="0"/>
              <a:t>heads</a:t>
            </a:r>
            <a:r>
              <a:rPr lang="nl-NL" dirty="0" smtClean="0"/>
              <a:t> of </a:t>
            </a:r>
            <a:r>
              <a:rPr lang="nl-NL" dirty="0" err="1" smtClean="0"/>
              <a:t>faculties</a:t>
            </a:r>
            <a:r>
              <a:rPr lang="nl-NL" dirty="0" smtClean="0"/>
              <a:t>, teacher </a:t>
            </a:r>
            <a:r>
              <a:rPr lang="nl-NL" dirty="0" err="1" smtClean="0"/>
              <a:t>educators</a:t>
            </a:r>
            <a:r>
              <a:rPr lang="nl-NL" dirty="0" smtClean="0"/>
              <a:t>, student </a:t>
            </a:r>
            <a:r>
              <a:rPr lang="nl-NL" dirty="0" err="1" smtClean="0"/>
              <a:t>teachers</a:t>
            </a:r>
            <a:r>
              <a:rPr lang="nl-NL" dirty="0" smtClean="0"/>
              <a:t>, teaching </a:t>
            </a:r>
            <a:r>
              <a:rPr lang="nl-NL" dirty="0" err="1" smtClean="0"/>
              <a:t>profession</a:t>
            </a:r>
            <a:r>
              <a:rPr lang="nl-NL" dirty="0" smtClean="0"/>
              <a:t>, school </a:t>
            </a:r>
            <a:r>
              <a:rPr lang="nl-NL" dirty="0" err="1" smtClean="0"/>
              <a:t>authorities</a:t>
            </a:r>
            <a:endParaRPr lang="nl-NL" dirty="0" smtClean="0"/>
          </a:p>
          <a:p>
            <a:r>
              <a:rPr lang="nl-NL" dirty="0" err="1" smtClean="0"/>
              <a:t>Roles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responsibilities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stakeholder</a:t>
            </a:r>
          </a:p>
          <a:p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standards</a:t>
            </a:r>
            <a:r>
              <a:rPr lang="nl-NL" dirty="0" smtClean="0"/>
              <a:t> as </a:t>
            </a:r>
            <a:r>
              <a:rPr lang="nl-NL" dirty="0" err="1" smtClean="0"/>
              <a:t>core</a:t>
            </a:r>
            <a:r>
              <a:rPr lang="nl-NL" dirty="0" smtClean="0"/>
              <a:t> of the professional </a:t>
            </a:r>
            <a:r>
              <a:rPr lang="nl-NL" dirty="0" err="1" smtClean="0"/>
              <a:t>identity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owned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profession</a:t>
            </a:r>
            <a:r>
              <a:rPr lang="nl-NL" dirty="0" smtClean="0"/>
              <a:t> </a:t>
            </a:r>
            <a:r>
              <a:rPr lang="nl-NL" dirty="0" err="1" smtClean="0"/>
              <a:t>itself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614863"/>
            <a:ext cx="5949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dutch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93901"/>
              </p:ext>
            </p:extLst>
          </p:nvPr>
        </p:nvGraphicFramePr>
        <p:xfrm>
          <a:off x="457200" y="3235390"/>
          <a:ext cx="8434552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42029"/>
                <a:gridCol w="6592523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b="1" kern="1200" dirty="0" err="1" smtClean="0"/>
                        <a:t>Who</a:t>
                      </a:r>
                      <a:r>
                        <a:rPr lang="nl-NL" sz="2400" b="1" kern="1200" dirty="0" smtClean="0"/>
                        <a:t> are? </a:t>
                      </a:r>
                      <a:endParaRPr lang="nl-NL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0" dirty="0" smtClean="0"/>
                        <a:t>University </a:t>
                      </a:r>
                      <a:r>
                        <a:rPr lang="nl-NL" sz="2400" b="0" dirty="0" err="1" smtClean="0"/>
                        <a:t>and</a:t>
                      </a:r>
                      <a:r>
                        <a:rPr lang="nl-NL" sz="2400" b="0" dirty="0" smtClean="0"/>
                        <a:t> </a:t>
                      </a:r>
                      <a:r>
                        <a:rPr lang="nl-NL" sz="2400" b="0" dirty="0" err="1" smtClean="0"/>
                        <a:t>schoolbased</a:t>
                      </a:r>
                      <a:r>
                        <a:rPr lang="nl-NL" sz="2400" b="0" dirty="0" smtClean="0"/>
                        <a:t> </a:t>
                      </a:r>
                      <a:r>
                        <a:rPr lang="nl-NL" sz="2400" b="0" dirty="0" err="1" smtClean="0"/>
                        <a:t>Teors</a:t>
                      </a:r>
                      <a:endParaRPr lang="nl-NL" sz="2400" b="0" dirty="0">
                        <a:solidFill>
                          <a:srgbClr val="25167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 err="1" smtClean="0"/>
                        <a:t>Quality</a:t>
                      </a:r>
                      <a:r>
                        <a:rPr lang="nl-NL" sz="2400" b="1" dirty="0" smtClean="0"/>
                        <a:t>? 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Professional standard </a:t>
                      </a:r>
                      <a:r>
                        <a:rPr lang="nl-NL" sz="2400" dirty="0" err="1" smtClean="0"/>
                        <a:t>and</a:t>
                      </a:r>
                      <a:r>
                        <a:rPr lang="nl-NL" sz="2400" dirty="0" smtClean="0"/>
                        <a:t> register </a:t>
                      </a:r>
                      <a:r>
                        <a:rPr lang="nl-NL" sz="2400" dirty="0" err="1" smtClean="0"/>
                        <a:t>by</a:t>
                      </a:r>
                      <a:r>
                        <a:rPr lang="nl-NL" sz="2400" dirty="0" smtClean="0"/>
                        <a:t> VELON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smtClean="0"/>
                        <a:t>LLL?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??? Knowledge base </a:t>
                      </a:r>
                      <a:r>
                        <a:rPr lang="nl-NL" sz="2400" dirty="0" err="1" smtClean="0"/>
                        <a:t>for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TEors</a:t>
                      </a:r>
                      <a:r>
                        <a:rPr lang="nl-NL" sz="2400" dirty="0" smtClean="0"/>
                        <a:t>, register, conferences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Research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Knowledge base, </a:t>
                      </a:r>
                      <a:r>
                        <a:rPr lang="nl-NL" sz="2400" dirty="0" err="1" smtClean="0"/>
                        <a:t>several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projects</a:t>
                      </a:r>
                      <a:r>
                        <a:rPr lang="nl-NL" sz="2400" dirty="0" smtClean="0"/>
                        <a:t>, PhD theses, …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Prof</a:t>
                      </a:r>
                      <a:r>
                        <a:rPr lang="nl-NL" sz="2400" b="1" baseline="0" dirty="0" smtClean="0"/>
                        <a:t> </a:t>
                      </a:r>
                      <a:r>
                        <a:rPr lang="nl-NL" sz="2400" b="1" baseline="0" dirty="0" err="1" smtClean="0"/>
                        <a:t>comm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VELON, 1600 members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b="1" dirty="0" err="1" smtClean="0"/>
                        <a:t>Social</a:t>
                      </a:r>
                      <a:r>
                        <a:rPr lang="nl-NL" sz="2400" b="1" dirty="0" smtClean="0"/>
                        <a:t> </a:t>
                      </a:r>
                      <a:r>
                        <a:rPr lang="nl-NL" sz="2400" b="1" dirty="0" err="1" smtClean="0"/>
                        <a:t>dial</a:t>
                      </a:r>
                      <a:r>
                        <a:rPr lang="nl-NL" sz="2400" b="1" dirty="0" smtClean="0"/>
                        <a:t>.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err="1" smtClean="0"/>
                        <a:t>Dialogue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with</a:t>
                      </a:r>
                      <a:r>
                        <a:rPr lang="nl-NL" sz="2400" dirty="0" smtClean="0"/>
                        <a:t> </a:t>
                      </a:r>
                      <a:r>
                        <a:rPr lang="nl-NL" sz="2400" dirty="0" err="1" smtClean="0"/>
                        <a:t>Ministry</a:t>
                      </a:r>
                      <a:r>
                        <a:rPr lang="nl-NL" sz="2400" dirty="0" smtClean="0"/>
                        <a:t>, </a:t>
                      </a:r>
                      <a:r>
                        <a:rPr lang="nl-NL" sz="2400" dirty="0" err="1" smtClean="0"/>
                        <a:t>faculty</a:t>
                      </a:r>
                      <a:r>
                        <a:rPr lang="nl-NL" sz="2400" dirty="0" smtClean="0"/>
                        <a:t> leaders (</a:t>
                      </a:r>
                      <a:r>
                        <a:rPr lang="nl-NL" sz="2400" dirty="0" err="1" smtClean="0"/>
                        <a:t>separately</a:t>
                      </a:r>
                      <a:r>
                        <a:rPr lang="nl-NL" sz="2400" dirty="0" smtClean="0"/>
                        <a:t>)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40" y="0"/>
            <a:ext cx="2647860" cy="292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2114967"/>
            <a:ext cx="7993062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3900" indent="-27781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The quality of teacher </a:t>
            </a:r>
            <a:r>
              <a:rPr lang="en-GB" alt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educators</a:t>
            </a:r>
          </a:p>
          <a:p>
            <a:pPr>
              <a:spcBef>
                <a:spcPct val="50000"/>
              </a:spcBef>
            </a:pPr>
            <a:endParaRPr lang="en-GB" alt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1993: Invitation to the Dutch Association for teacher educators (with financial support)</a:t>
            </a:r>
          </a:p>
          <a:p>
            <a:pPr>
              <a:spcBef>
                <a:spcPct val="50000"/>
              </a:spcBef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1994: Professional standard/competences</a:t>
            </a:r>
          </a:p>
          <a:p>
            <a:pPr>
              <a:spcBef>
                <a:spcPct val="50000"/>
              </a:spcBef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1995: Professional register with peer assessment procedure</a:t>
            </a:r>
          </a:p>
          <a:p>
            <a:pPr>
              <a:spcBef>
                <a:spcPct val="50000"/>
              </a:spcBef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2006: Including school based teacher educators</a:t>
            </a:r>
          </a:p>
          <a:p>
            <a:pPr>
              <a:spcBef>
                <a:spcPct val="50000"/>
              </a:spcBef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2008: Towards a register for all teacher educators</a:t>
            </a:r>
          </a:p>
          <a:p>
            <a:pPr>
              <a:spcBef>
                <a:spcPct val="50000"/>
              </a:spcBef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2010: Development of a knowledge base for teacher educators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94383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2516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smtClean="0"/>
              <a:t>A dutch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5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2162264"/>
            <a:ext cx="799306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3900" indent="-27781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Roles &amp; </a:t>
            </a:r>
            <a:r>
              <a:rPr lang="en-GB" alt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>
              <a:spcBef>
                <a:spcPct val="50000"/>
              </a:spcBef>
            </a:pPr>
            <a:endParaRPr lang="en-GB" alt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Ministry of Education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Minimum qualifications for teacher educators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Supporting the development of the profession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agreements with institutions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94383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2516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smtClean="0"/>
              <a:t>A dutch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2219544"/>
            <a:ext cx="799306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3900" indent="-27781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Roles &amp; </a:t>
            </a:r>
            <a:r>
              <a:rPr lang="en-GB" alt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>
              <a:spcBef>
                <a:spcPct val="50000"/>
              </a:spcBef>
            </a:pPr>
            <a:endParaRPr lang="en-GB" alt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Employers/heads of TEI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Selecting teacher educators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Guarantee minimum quality of teacher educators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Support and facilitate professional development of </a:t>
            </a:r>
            <a:r>
              <a:rPr lang="en-GB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TEors</a:t>
            </a:r>
            <a:endParaRPr lang="en-GB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94383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2516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smtClean="0"/>
              <a:t>A dutch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65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2333625"/>
            <a:ext cx="799306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23900" indent="-27781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Roles &amp; </a:t>
            </a:r>
            <a:r>
              <a:rPr lang="en-GB" alt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>
              <a:spcBef>
                <a:spcPct val="50000"/>
              </a:spcBef>
            </a:pPr>
            <a:endParaRPr lang="en-GB" alt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Dutch Association of teacher educators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Defining professional standards for teacher educators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Maintaining a professional register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Assessing individual </a:t>
            </a:r>
            <a:r>
              <a:rPr lang="en-GB" alt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TEors</a:t>
            </a: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(developmental)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Support professional development through a knowledge base, conferences, publications</a:t>
            </a:r>
          </a:p>
        </p:txBody>
      </p:sp>
      <p:pic>
        <p:nvPicPr>
          <p:cNvPr id="48132" name="Picture 4" descr="velon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" b="39041"/>
          <a:stretch>
            <a:fillRect/>
          </a:stretch>
        </p:blipFill>
        <p:spPr bwMode="auto">
          <a:xfrm>
            <a:off x="6588125" y="1557338"/>
            <a:ext cx="19796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94383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2516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dirty="0" smtClean="0"/>
              <a:t>A </a:t>
            </a:r>
            <a:r>
              <a:rPr lang="nl-NL" dirty="0" err="1" smtClean="0"/>
              <a:t>dutch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4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ep 16"/>
          <p:cNvGrpSpPr/>
          <p:nvPr/>
        </p:nvGrpSpPr>
        <p:grpSpPr>
          <a:xfrm>
            <a:off x="551793" y="346841"/>
            <a:ext cx="8276898" cy="6511159"/>
            <a:chOff x="1245475" y="1387365"/>
            <a:chExt cx="6495393" cy="518685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4" t="24353" r="37234" b="4743"/>
            <a:stretch/>
          </p:blipFill>
          <p:spPr bwMode="auto">
            <a:xfrm>
              <a:off x="1245475" y="1387365"/>
              <a:ext cx="6495393" cy="518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vak 3"/>
            <p:cNvSpPr txBox="1"/>
            <p:nvPr/>
          </p:nvSpPr>
          <p:spPr>
            <a:xfrm>
              <a:off x="3946109" y="3880069"/>
              <a:ext cx="1099169" cy="318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2000" b="1" dirty="0"/>
                <a:t>F</a:t>
              </a:r>
              <a:r>
                <a:rPr lang="nl-NL" sz="2000" b="1" dirty="0" smtClean="0"/>
                <a:t>oundation</a:t>
              </a:r>
              <a:endParaRPr lang="nl-NL" sz="2000" b="1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017561" y="1603899"/>
              <a:ext cx="88742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smtClean="0"/>
                <a:t>University </a:t>
              </a:r>
            </a:p>
            <a:p>
              <a:pPr algn="ctr"/>
              <a:r>
                <a:rPr lang="nl-NL" sz="1600" b="1" dirty="0" err="1" smtClean="0"/>
                <a:t>based</a:t>
              </a:r>
              <a:r>
                <a:rPr lang="nl-NL" sz="1600" b="1" dirty="0" smtClean="0"/>
                <a:t> </a:t>
              </a:r>
              <a:r>
                <a:rPr lang="nl-NL" sz="1600" b="1" dirty="0" err="1" smtClean="0"/>
                <a:t>TEor</a:t>
              </a:r>
              <a:endParaRPr lang="nl-NL" sz="1600" b="1" dirty="0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6165514" y="2208703"/>
              <a:ext cx="957956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smtClean="0"/>
                <a:t>School </a:t>
              </a:r>
            </a:p>
            <a:p>
              <a:pPr algn="ctr"/>
              <a:r>
                <a:rPr lang="nl-NL" sz="1600" b="1" dirty="0" smtClean="0"/>
                <a:t> </a:t>
              </a:r>
              <a:r>
                <a:rPr lang="nl-NL" sz="1600" b="1" dirty="0" err="1" smtClean="0"/>
                <a:t>based</a:t>
              </a:r>
              <a:r>
                <a:rPr lang="nl-NL" sz="1600" b="1" dirty="0" smtClean="0"/>
                <a:t> </a:t>
              </a:r>
              <a:r>
                <a:rPr lang="nl-NL" sz="1600" b="1" dirty="0" err="1" smtClean="0"/>
                <a:t>TEor</a:t>
              </a:r>
              <a:r>
                <a:rPr lang="nl-NL" sz="1600" b="1" dirty="0" smtClean="0"/>
                <a:t> </a:t>
              </a:r>
              <a:endParaRPr lang="nl-NL" sz="1600" b="1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841429" y="5435165"/>
              <a:ext cx="88742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smtClean="0"/>
                <a:t>In-service </a:t>
              </a:r>
            </a:p>
            <a:p>
              <a:pPr algn="ctr"/>
              <a:r>
                <a:rPr lang="nl-NL" sz="1600" b="1" dirty="0" err="1" smtClean="0"/>
                <a:t>based</a:t>
              </a:r>
              <a:r>
                <a:rPr lang="nl-NL" sz="1600" b="1" dirty="0" smtClean="0"/>
                <a:t> </a:t>
              </a:r>
              <a:r>
                <a:rPr lang="nl-NL" sz="1600" b="1" dirty="0" err="1" smtClean="0"/>
                <a:t>TEor</a:t>
              </a:r>
              <a:endParaRPr lang="nl-NL" sz="1600" b="1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913260" y="5981894"/>
              <a:ext cx="1059457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err="1" smtClean="0"/>
                <a:t>Fach</a:t>
              </a:r>
              <a:r>
                <a:rPr lang="nl-NL" sz="1600" b="1" dirty="0" smtClean="0"/>
                <a:t> </a:t>
              </a:r>
              <a:r>
                <a:rPr lang="nl-NL" sz="1600" b="1" dirty="0" err="1" smtClean="0"/>
                <a:t>Didakter</a:t>
              </a:r>
              <a:endParaRPr lang="nl-NL" sz="1600" b="1" dirty="0" smtClean="0"/>
            </a:p>
            <a:p>
              <a:pPr algn="ctr"/>
              <a:r>
                <a:rPr lang="nl-NL" sz="1600" b="1" dirty="0" smtClean="0"/>
                <a:t>PCK specialist</a:t>
              </a:r>
              <a:endParaRPr lang="nl-NL" sz="1600" b="1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170925" y="5445798"/>
              <a:ext cx="883351" cy="465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smtClean="0"/>
                <a:t>Curriculum</a:t>
              </a:r>
            </a:p>
            <a:p>
              <a:pPr algn="ctr"/>
              <a:r>
                <a:rPr lang="nl-NL" sz="1600" b="1" dirty="0" err="1" smtClean="0"/>
                <a:t>developer</a:t>
              </a:r>
              <a:endParaRPr lang="nl-NL" sz="1600" b="1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475754" y="3922601"/>
              <a:ext cx="89037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smtClean="0"/>
                <a:t>Researcher</a:t>
              </a:r>
              <a:endParaRPr lang="nl-NL" sz="1600" b="1" dirty="0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4772416" y="3021575"/>
              <a:ext cx="9796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err="1" smtClean="0"/>
                <a:t>Pedagogical</a:t>
              </a:r>
              <a:endParaRPr lang="nl-NL" sz="1600" b="1" dirty="0" smtClean="0"/>
            </a:p>
            <a:p>
              <a:pPr algn="ctr"/>
              <a:r>
                <a:rPr lang="nl-NL" sz="1600" b="1" dirty="0" err="1" smtClean="0"/>
                <a:t>competence</a:t>
              </a:r>
              <a:endParaRPr lang="nl-NL" sz="1600" b="1" dirty="0"/>
            </a:p>
          </p:txBody>
        </p:sp>
        <p:sp>
          <p:nvSpPr>
            <p:cNvPr id="5" name="Ovaal 4"/>
            <p:cNvSpPr/>
            <p:nvPr/>
          </p:nvSpPr>
          <p:spPr>
            <a:xfrm>
              <a:off x="4718876" y="4316819"/>
              <a:ext cx="1033232" cy="1041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4746393" y="4542823"/>
              <a:ext cx="1031741" cy="661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smtClean="0"/>
                <a:t>Personal </a:t>
              </a:r>
              <a:br>
                <a:rPr lang="nl-NL" sz="1600" b="1" dirty="0" smtClean="0"/>
              </a:br>
              <a:r>
                <a:rPr lang="nl-NL" sz="1600" b="1" dirty="0" err="1" smtClean="0"/>
                <a:t>development</a:t>
              </a:r>
              <a:endParaRPr lang="nl-NL" sz="1600" b="1" dirty="0" smtClean="0"/>
            </a:p>
            <a:p>
              <a:pPr algn="ctr"/>
              <a:r>
                <a:rPr lang="nl-NL" sz="1600" b="1" dirty="0" err="1" smtClean="0"/>
                <a:t>competence</a:t>
              </a:r>
              <a:endParaRPr lang="nl-NL" sz="1600" b="1" dirty="0"/>
            </a:p>
          </p:txBody>
        </p:sp>
        <p:sp>
          <p:nvSpPr>
            <p:cNvPr id="18" name="Ovaal 17"/>
            <p:cNvSpPr/>
            <p:nvPr/>
          </p:nvSpPr>
          <p:spPr>
            <a:xfrm>
              <a:off x="3168485" y="4277807"/>
              <a:ext cx="1033232" cy="1041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081210" y="4518142"/>
              <a:ext cx="1153916" cy="661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err="1" smtClean="0"/>
                <a:t>Organisational</a:t>
              </a:r>
              <a:r>
                <a:rPr lang="nl-NL" sz="1600" b="1" dirty="0" smtClean="0"/>
                <a:t> </a:t>
              </a:r>
            </a:p>
            <a:p>
              <a:pPr algn="ctr"/>
              <a:r>
                <a:rPr lang="nl-NL" sz="1600" b="1" dirty="0" err="1" smtClean="0"/>
                <a:t>and</a:t>
              </a:r>
              <a:r>
                <a:rPr lang="nl-NL" sz="1600" b="1" dirty="0" smtClean="0"/>
                <a:t> policy</a:t>
              </a:r>
            </a:p>
            <a:p>
              <a:pPr algn="ctr"/>
              <a:r>
                <a:rPr lang="nl-NL" sz="1600" b="1" dirty="0" err="1" smtClean="0"/>
                <a:t>competence</a:t>
              </a:r>
              <a:endParaRPr lang="nl-NL" sz="1600" b="1" dirty="0"/>
            </a:p>
          </p:txBody>
        </p:sp>
        <p:sp>
          <p:nvSpPr>
            <p:cNvPr id="19" name="Ovaal 18"/>
            <p:cNvSpPr/>
            <p:nvPr/>
          </p:nvSpPr>
          <p:spPr>
            <a:xfrm>
              <a:off x="3163998" y="2763700"/>
              <a:ext cx="1033232" cy="10419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066062" y="2947144"/>
              <a:ext cx="1184459" cy="661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b="1" dirty="0" err="1" smtClean="0"/>
                <a:t>Didactical</a:t>
              </a:r>
              <a:r>
                <a:rPr lang="nl-NL" sz="1600" b="1" dirty="0" smtClean="0"/>
                <a:t> </a:t>
              </a:r>
              <a:r>
                <a:rPr lang="nl-NL" sz="1600" b="1" dirty="0" err="1" smtClean="0"/>
                <a:t>and</a:t>
              </a:r>
              <a:endParaRPr lang="nl-NL" sz="1600" b="1" dirty="0" smtClean="0"/>
            </a:p>
            <a:p>
              <a:pPr algn="ctr"/>
              <a:r>
                <a:rPr lang="nl-NL" sz="1600" b="1" dirty="0" err="1" smtClean="0"/>
                <a:t>methodological</a:t>
              </a:r>
              <a:endParaRPr lang="nl-NL" sz="1600" b="1" dirty="0" smtClean="0"/>
            </a:p>
            <a:p>
              <a:pPr algn="ctr"/>
              <a:r>
                <a:rPr lang="nl-NL" sz="1600" b="1" dirty="0" err="1" smtClean="0"/>
                <a:t>competence</a:t>
              </a:r>
              <a:endParaRPr lang="nl-NL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6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1143"/>
            <a:ext cx="8229600" cy="1143000"/>
          </a:xfrm>
        </p:spPr>
        <p:txBody>
          <a:bodyPr/>
          <a:lstStyle/>
          <a:p>
            <a:r>
              <a:rPr lang="nl-NL" dirty="0" err="1" smtClean="0"/>
              <a:t>Outline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086830"/>
            <a:ext cx="4619625" cy="40393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 new species in Europe?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Teacher </a:t>
            </a:r>
            <a:r>
              <a:rPr lang="nl-NL" dirty="0" err="1" smtClean="0"/>
              <a:t>educators</a:t>
            </a:r>
            <a:r>
              <a:rPr lang="nl-NL" dirty="0" smtClean="0"/>
              <a:t> matter?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 </a:t>
            </a: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profession</a:t>
            </a:r>
            <a:r>
              <a:rPr lang="nl-NL" dirty="0" smtClean="0"/>
              <a:t> without policy attention?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European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 Dutch </a:t>
            </a:r>
            <a:r>
              <a:rPr lang="nl-NL" dirty="0" err="1" smtClean="0"/>
              <a:t>perspective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European exchange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28725"/>
            <a:ext cx="4067175" cy="562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Knowledge </a:t>
            </a:r>
            <a:br>
              <a:rPr lang="nl-NL" dirty="0" smtClean="0"/>
            </a:br>
            <a:r>
              <a:rPr lang="nl-NL" dirty="0" smtClean="0"/>
              <a:t>base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00446"/>
            <a:ext cx="8229600" cy="44422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TEor</a:t>
            </a:r>
            <a:r>
              <a:rPr lang="nl-NL" dirty="0" smtClean="0"/>
              <a:t> </a:t>
            </a:r>
            <a:r>
              <a:rPr lang="nl-NL" dirty="0" err="1" smtClean="0"/>
              <a:t>profession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pedagogy</a:t>
            </a:r>
            <a:r>
              <a:rPr lang="nl-NL" dirty="0" smtClean="0"/>
              <a:t> of 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Learning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learners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Teaching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mentoring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PCK/ </a:t>
            </a:r>
            <a:r>
              <a:rPr lang="nl-NL" dirty="0" err="1" smtClean="0"/>
              <a:t>Fach</a:t>
            </a:r>
            <a:r>
              <a:rPr lang="nl-NL" dirty="0" smtClean="0"/>
              <a:t> </a:t>
            </a:r>
            <a:r>
              <a:rPr lang="nl-NL" dirty="0" err="1" smtClean="0"/>
              <a:t>Didaktik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Types of TE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Context of 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Organisational</a:t>
            </a:r>
            <a:r>
              <a:rPr lang="nl-NL" dirty="0" smtClean="0"/>
              <a:t>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Curriculum </a:t>
            </a:r>
            <a:r>
              <a:rPr lang="nl-NL" dirty="0" err="1" smtClean="0"/>
              <a:t>and</a:t>
            </a:r>
            <a:r>
              <a:rPr lang="nl-NL" dirty="0" smtClean="0"/>
              <a:t>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Research in TE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11207" r="29722" b="6249"/>
          <a:stretch/>
        </p:blipFill>
        <p:spPr bwMode="auto">
          <a:xfrm>
            <a:off x="4099034" y="819807"/>
            <a:ext cx="5044966" cy="6038194"/>
          </a:xfrm>
          <a:prstGeom prst="rect">
            <a:avLst/>
          </a:prstGeom>
          <a:noFill/>
          <a:ln w="9525">
            <a:solidFill>
              <a:srgbClr val="251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 flipV="1">
            <a:off x="3326524" y="819807"/>
            <a:ext cx="772510" cy="1813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326524" y="2632841"/>
            <a:ext cx="772510" cy="4225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5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15330"/>
            <a:ext cx="8497887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alt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Volutary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(400 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educators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assessment</a:t>
            </a:r>
          </a:p>
          <a:p>
            <a:pPr lvl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</a:p>
          <a:p>
            <a:pPr lvl="1"/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-analysis</a:t>
            </a: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plan</a:t>
            </a:r>
          </a:p>
          <a:p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peer-assessors</a:t>
            </a:r>
          </a:p>
          <a:p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/assessment</a:t>
            </a:r>
          </a:p>
          <a:p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status or </a:t>
            </a:r>
            <a:r>
              <a:rPr lang="nl-NL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94383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2516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dirty="0" smtClean="0"/>
              <a:t>A </a:t>
            </a:r>
            <a:r>
              <a:rPr lang="nl-NL" dirty="0" err="1" smtClean="0"/>
              <a:t>dutch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" y="4947572"/>
            <a:ext cx="8543593" cy="191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9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Finally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00447"/>
            <a:ext cx="4824248" cy="4025716"/>
          </a:xfrm>
        </p:spPr>
        <p:txBody>
          <a:bodyPr/>
          <a:lstStyle/>
          <a:p>
            <a:r>
              <a:rPr lang="nl-NL" dirty="0" err="1" smtClean="0"/>
              <a:t>Connecting</a:t>
            </a:r>
            <a:r>
              <a:rPr lang="nl-NL" dirty="0" smtClean="0"/>
              <a:t> </a:t>
            </a:r>
            <a:r>
              <a:rPr lang="nl-NL" dirty="0" err="1" smtClean="0"/>
              <a:t>TEors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Europe?</a:t>
            </a:r>
          </a:p>
          <a:p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VELON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VELOV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Association </a:t>
            </a:r>
            <a:r>
              <a:rPr lang="en-US" dirty="0"/>
              <a:t>of Hungarian Teacher </a:t>
            </a:r>
            <a:r>
              <a:rPr lang="en-US" dirty="0" smtClean="0"/>
              <a:t>Educators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Peer learning through exchange of good practices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18" y="2890279"/>
            <a:ext cx="3810000" cy="2857500"/>
          </a:xfrm>
          <a:prstGeom prst="rect">
            <a:avLst/>
          </a:prstGeom>
          <a:noFill/>
          <a:ln w="9525">
            <a:solidFill>
              <a:srgbClr val="25167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C96C-E207-3045-87EB-0DA2E1373F9B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56864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solidFill>
                  <a:srgbClr val="2516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species in Europe?</a:t>
            </a:r>
          </a:p>
        </p:txBody>
      </p:sp>
      <p:pic>
        <p:nvPicPr>
          <p:cNvPr id="14338" name="Picture 2" descr="http://www.visionair.nl/wp-content/uploads/2011/09/europe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85989"/>
            <a:ext cx="5848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2158999" y="3512659"/>
            <a:ext cx="1800225" cy="647700"/>
          </a:xfrm>
          <a:prstGeom prst="wedgeEllipseCallout">
            <a:avLst>
              <a:gd name="adj1" fmla="val 25567"/>
              <a:gd name="adj2" fmla="val 110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1600 members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258887" y="4479241"/>
            <a:ext cx="1800225" cy="647700"/>
          </a:xfrm>
          <a:prstGeom prst="wedgeEllipseCallout">
            <a:avLst>
              <a:gd name="adj1" fmla="val 67995"/>
              <a:gd name="adj2" fmla="val -6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200/300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427538" y="4391039"/>
            <a:ext cx="1800225" cy="647700"/>
          </a:xfrm>
          <a:prstGeom prst="wedgeEllipseCallout">
            <a:avLst>
              <a:gd name="adj1" fmla="val -40990"/>
              <a:gd name="adj2" fmla="val 86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400 </a:t>
            </a:r>
            <a:r>
              <a:rPr lang="en-US" dirty="0" smtClean="0">
                <a:solidFill>
                  <a:srgbClr val="FFFFFF"/>
                </a:solidFill>
              </a:rPr>
              <a:t>members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Callout 6"/>
          <p:cNvSpPr/>
          <p:nvPr/>
        </p:nvSpPr>
        <p:spPr>
          <a:xfrm>
            <a:off x="4170034" y="3507267"/>
            <a:ext cx="1800225" cy="647700"/>
          </a:xfrm>
          <a:prstGeom prst="wedgeEllipseCallout">
            <a:avLst>
              <a:gd name="adj1" fmla="val -64635"/>
              <a:gd name="adj2" fmla="val 129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2000 members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Teacher </a:t>
            </a:r>
            <a:r>
              <a:rPr lang="nl-NL" altLang="nl-NL" dirty="0" err="1" smtClean="0"/>
              <a:t>educators</a:t>
            </a:r>
            <a:r>
              <a:rPr lang="nl-NL" altLang="nl-NL" dirty="0" smtClean="0"/>
              <a:t> matter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00447"/>
            <a:ext cx="5722883" cy="40257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altLang="nl-NL" sz="2400" dirty="0" smtClean="0"/>
              <a:t>Teachers are the most </a:t>
            </a:r>
            <a:r>
              <a:rPr lang="nl-NL" altLang="nl-NL" sz="2400" dirty="0" err="1" smtClean="0"/>
              <a:t>crucial</a:t>
            </a:r>
            <a:r>
              <a:rPr lang="nl-NL" altLang="nl-NL" sz="2400" dirty="0" smtClean="0"/>
              <a:t> factor in the </a:t>
            </a:r>
            <a:r>
              <a:rPr lang="nl-NL" altLang="nl-NL" sz="2400" dirty="0" err="1" smtClean="0"/>
              <a:t>learning</a:t>
            </a:r>
            <a:r>
              <a:rPr lang="nl-NL" altLang="nl-NL" sz="2400" dirty="0" smtClean="0"/>
              <a:t> of </a:t>
            </a:r>
            <a:r>
              <a:rPr lang="nl-NL" altLang="nl-NL" sz="2400" dirty="0" err="1" smtClean="0"/>
              <a:t>pupils</a:t>
            </a:r>
            <a:r>
              <a:rPr lang="nl-NL" altLang="nl-NL" sz="2400" dirty="0" smtClean="0"/>
              <a:t> …</a:t>
            </a:r>
          </a:p>
          <a:p>
            <a:pPr>
              <a:lnSpc>
                <a:spcPct val="80000"/>
              </a:lnSpc>
            </a:pPr>
            <a:r>
              <a:rPr lang="nl-NL" altLang="nl-NL" sz="2400" dirty="0" smtClean="0"/>
              <a:t>Teacher </a:t>
            </a:r>
            <a:r>
              <a:rPr lang="nl-NL" altLang="nl-NL" sz="2400" dirty="0" err="1" smtClean="0"/>
              <a:t>educators</a:t>
            </a:r>
            <a:r>
              <a:rPr lang="nl-NL" altLang="nl-NL" sz="2400" dirty="0" smtClean="0"/>
              <a:t> are the most </a:t>
            </a:r>
            <a:r>
              <a:rPr lang="nl-NL" altLang="nl-NL" sz="2400" dirty="0" err="1" smtClean="0"/>
              <a:t>crucial</a:t>
            </a:r>
            <a:r>
              <a:rPr lang="nl-NL" altLang="nl-NL" sz="2400" dirty="0" smtClean="0"/>
              <a:t> factor in the </a:t>
            </a:r>
            <a:r>
              <a:rPr lang="nl-NL" altLang="nl-NL" sz="2400" dirty="0" err="1" smtClean="0"/>
              <a:t>learning</a:t>
            </a:r>
            <a:r>
              <a:rPr lang="nl-NL" altLang="nl-NL" sz="2400" dirty="0" smtClean="0"/>
              <a:t> of (student) </a:t>
            </a:r>
            <a:r>
              <a:rPr lang="nl-NL" altLang="nl-NL" sz="2400" dirty="0" err="1" smtClean="0"/>
              <a:t>teachers</a:t>
            </a:r>
            <a:r>
              <a:rPr lang="nl-NL" altLang="nl-NL" sz="2400" dirty="0" smtClean="0"/>
              <a:t> ?</a:t>
            </a:r>
          </a:p>
          <a:p>
            <a:pPr>
              <a:lnSpc>
                <a:spcPct val="80000"/>
              </a:lnSpc>
            </a:pPr>
            <a:endParaRPr lang="en-US" altLang="nl-NL" sz="2400" dirty="0" smtClean="0"/>
          </a:p>
          <a:p>
            <a:pPr>
              <a:lnSpc>
                <a:spcPct val="80000"/>
              </a:lnSpc>
            </a:pPr>
            <a:r>
              <a:rPr lang="en-US" altLang="nl-NL" sz="2400" dirty="0" smtClean="0"/>
              <a:t>National and </a:t>
            </a:r>
            <a:r>
              <a:rPr lang="en-US" altLang="nl-NL" sz="2400" dirty="0" smtClean="0"/>
              <a:t>European </a:t>
            </a:r>
            <a:r>
              <a:rPr lang="en-US" altLang="nl-NL" sz="2400" dirty="0" smtClean="0"/>
              <a:t>policy attention for teacher quality …</a:t>
            </a:r>
          </a:p>
          <a:p>
            <a:pPr algn="ctr">
              <a:lnSpc>
                <a:spcPct val="80000"/>
              </a:lnSpc>
            </a:pPr>
            <a:r>
              <a:rPr lang="en-US" altLang="nl-NL" sz="2400" dirty="0" smtClean="0"/>
              <a:t>What about policy attention for the quality of teacher educators?</a:t>
            </a:r>
          </a:p>
          <a:p>
            <a:pPr>
              <a:lnSpc>
                <a:spcPct val="80000"/>
              </a:lnSpc>
            </a:pPr>
            <a:endParaRPr lang="en-US" altLang="nl-NL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492375"/>
            <a:ext cx="27686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4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Existing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policies</a:t>
            </a:r>
            <a:r>
              <a:rPr lang="nl-NL" altLang="nl-NL" dirty="0" smtClean="0"/>
              <a:t> in member </a:t>
            </a:r>
            <a:r>
              <a:rPr lang="nl-NL" altLang="nl-NL" dirty="0" err="1" smtClean="0"/>
              <a:t>states</a:t>
            </a:r>
            <a:endParaRPr lang="nl-NL" altLang="nl-NL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altLang="nl-NL" sz="2400" dirty="0" smtClean="0"/>
              <a:t>Analysis of European policy </a:t>
            </a:r>
            <a:r>
              <a:rPr lang="nl-NL" altLang="nl-NL" sz="2400" dirty="0" err="1" smtClean="0"/>
              <a:t>documents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and</a:t>
            </a:r>
            <a:r>
              <a:rPr lang="nl-NL" altLang="nl-NL" sz="2400" dirty="0" smtClean="0"/>
              <a:t> questionnaire </a:t>
            </a:r>
            <a:r>
              <a:rPr lang="nl-NL" altLang="nl-NL" sz="2400" dirty="0" err="1" smtClean="0"/>
              <a:t>for</a:t>
            </a:r>
            <a:r>
              <a:rPr lang="nl-NL" altLang="nl-NL" sz="2400" dirty="0" smtClean="0"/>
              <a:t> policy makers in 13 member </a:t>
            </a:r>
            <a:r>
              <a:rPr lang="nl-NL" altLang="nl-NL" sz="2400" dirty="0" err="1" smtClean="0"/>
              <a:t>states</a:t>
            </a:r>
            <a:r>
              <a:rPr lang="nl-NL" altLang="nl-NL" sz="2400" dirty="0" smtClean="0"/>
              <a:t>:</a:t>
            </a:r>
          </a:p>
          <a:p>
            <a:pPr>
              <a:lnSpc>
                <a:spcPct val="90000"/>
              </a:lnSpc>
            </a:pPr>
            <a:endParaRPr lang="nl-NL" altLang="nl-NL" sz="2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 err="1" smtClean="0"/>
              <a:t>Very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limited</a:t>
            </a:r>
            <a:r>
              <a:rPr lang="nl-NL" altLang="nl-NL" sz="2400" dirty="0" smtClean="0"/>
              <a:t> policy attention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National </a:t>
            </a:r>
            <a:r>
              <a:rPr lang="nl-NL" altLang="nl-NL" sz="2400" dirty="0" err="1" smtClean="0"/>
              <a:t>regulations</a:t>
            </a:r>
            <a:r>
              <a:rPr lang="nl-NL" altLang="nl-NL" sz="2400" dirty="0" smtClean="0"/>
              <a:t> focus on ‘</a:t>
            </a:r>
            <a:r>
              <a:rPr lang="nl-NL" altLang="nl-NL" sz="2400" dirty="0" err="1" smtClean="0"/>
              <a:t>teachers</a:t>
            </a:r>
            <a:r>
              <a:rPr lang="nl-NL" altLang="nl-NL" sz="2400" dirty="0" smtClean="0"/>
              <a:t> in </a:t>
            </a:r>
            <a:r>
              <a:rPr lang="nl-NL" altLang="nl-NL" sz="2400" dirty="0" err="1" smtClean="0"/>
              <a:t>higher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education</a:t>
            </a:r>
            <a:r>
              <a:rPr lang="nl-NL" altLang="nl-NL" sz="2400" dirty="0" smtClean="0"/>
              <a:t>’ </a:t>
            </a:r>
            <a:r>
              <a:rPr lang="nl-NL" altLang="nl-NL" sz="2400" dirty="0" err="1" smtClean="0"/>
              <a:t>and</a:t>
            </a:r>
            <a:r>
              <a:rPr lang="nl-NL" altLang="nl-NL" sz="2400" dirty="0" smtClean="0"/>
              <a:t> on </a:t>
            </a:r>
            <a:r>
              <a:rPr lang="nl-NL" altLang="nl-NL" sz="2400" dirty="0" err="1" smtClean="0"/>
              <a:t>qualification</a:t>
            </a:r>
            <a:r>
              <a:rPr lang="nl-NL" altLang="nl-NL" sz="2400" dirty="0" smtClean="0"/>
              <a:t> levels.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Little research on teacher </a:t>
            </a:r>
            <a:r>
              <a:rPr lang="nl-NL" altLang="nl-NL" sz="2400" dirty="0" err="1" smtClean="0"/>
              <a:t>educators</a:t>
            </a:r>
            <a:endParaRPr lang="nl-NL" altLang="nl-NL" sz="2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Low level of professional </a:t>
            </a:r>
            <a:r>
              <a:rPr lang="nl-NL" altLang="nl-NL" sz="2400" dirty="0" err="1" smtClean="0"/>
              <a:t>organisation</a:t>
            </a:r>
            <a:endParaRPr lang="nl-NL" altLang="nl-NL" sz="2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altLang="nl-NL" sz="2400" dirty="0" err="1" smtClean="0"/>
              <a:t>Key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roles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for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heads</a:t>
            </a:r>
            <a:r>
              <a:rPr lang="nl-NL" altLang="nl-NL" sz="2400" dirty="0" smtClean="0"/>
              <a:t> of </a:t>
            </a:r>
            <a:r>
              <a:rPr lang="nl-NL" altLang="nl-NL" sz="2400" dirty="0" err="1" smtClean="0"/>
              <a:t>faculties</a:t>
            </a:r>
            <a:r>
              <a:rPr lang="nl-NL" altLang="nl-NL" sz="2400" dirty="0" smtClean="0"/>
              <a:t>, </a:t>
            </a:r>
            <a:r>
              <a:rPr lang="nl-NL" altLang="nl-NL" sz="2400" dirty="0" err="1" smtClean="0"/>
              <a:t>limited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role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for</a:t>
            </a:r>
            <a:r>
              <a:rPr lang="nl-NL" altLang="nl-NL" sz="2400" dirty="0" smtClean="0"/>
              <a:t> professional </a:t>
            </a:r>
            <a:r>
              <a:rPr lang="nl-NL" altLang="nl-NL" sz="2400" dirty="0" err="1" smtClean="0"/>
              <a:t>groups</a:t>
            </a:r>
            <a:r>
              <a:rPr lang="nl-NL" altLang="nl-NL" sz="2400" dirty="0" smtClean="0"/>
              <a:t> </a:t>
            </a:r>
            <a:endParaRPr lang="nl-NL" altLang="nl-NL" sz="2400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076825" y="5589588"/>
            <a:ext cx="3286669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nl-NL" altLang="nl-NL" dirty="0" smtClean="0">
                <a:solidFill>
                  <a:srgbClr val="000000"/>
                </a:solidFill>
              </a:rPr>
              <a:t>(Snoek</a:t>
            </a:r>
            <a:r>
              <a:rPr lang="nl-NL" altLang="nl-NL" dirty="0">
                <a:solidFill>
                  <a:srgbClr val="000000"/>
                </a:solidFill>
              </a:rPr>
              <a:t>, </a:t>
            </a:r>
            <a:r>
              <a:rPr lang="nl-NL" altLang="nl-NL" dirty="0" err="1">
                <a:solidFill>
                  <a:srgbClr val="000000"/>
                </a:solidFill>
              </a:rPr>
              <a:t>Swennen</a:t>
            </a:r>
            <a:r>
              <a:rPr lang="nl-NL" altLang="nl-NL" dirty="0">
                <a:solidFill>
                  <a:srgbClr val="000000"/>
                </a:solidFill>
              </a:rPr>
              <a:t>, </a:t>
            </a:r>
            <a:r>
              <a:rPr lang="nl-NL" altLang="nl-NL" dirty="0" err="1">
                <a:solidFill>
                  <a:srgbClr val="000000"/>
                </a:solidFill>
              </a:rPr>
              <a:t>vd</a:t>
            </a:r>
            <a:r>
              <a:rPr lang="nl-NL" altLang="nl-NL" dirty="0">
                <a:solidFill>
                  <a:srgbClr val="000000"/>
                </a:solidFill>
              </a:rPr>
              <a:t> Klink, </a:t>
            </a:r>
            <a:r>
              <a:rPr lang="nl-NL" altLang="nl-NL" dirty="0" smtClean="0">
                <a:solidFill>
                  <a:srgbClr val="000000"/>
                </a:solidFill>
              </a:rPr>
              <a:t>2011)</a:t>
            </a:r>
            <a:endParaRPr lang="nl-NL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92275" y="2781300"/>
            <a:ext cx="5616575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2" y="723106"/>
            <a:ext cx="8229600" cy="8849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European actions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525963"/>
          </a:xfrm>
        </p:spPr>
        <p:txBody>
          <a:bodyPr/>
          <a:lstStyle/>
          <a:p>
            <a:r>
              <a:rPr lang="en-US" sz="2000" dirty="0" smtClean="0"/>
              <a:t>Peer learning activity Reykjavik - </a:t>
            </a:r>
            <a:r>
              <a:rPr lang="en-US" dirty="0"/>
              <a:t>J</a:t>
            </a:r>
            <a:r>
              <a:rPr lang="en-US" sz="2000" dirty="0" smtClean="0"/>
              <a:t>une 2010</a:t>
            </a:r>
          </a:p>
          <a:p>
            <a:r>
              <a:rPr lang="en-US" sz="2000" dirty="0" smtClean="0"/>
              <a:t>Peer learning conference Brussels – </a:t>
            </a:r>
            <a:r>
              <a:rPr lang="en-US" dirty="0" smtClean="0"/>
              <a:t>M</a:t>
            </a:r>
            <a:r>
              <a:rPr lang="en-US" sz="2000" dirty="0" smtClean="0"/>
              <a:t>arch 2012</a:t>
            </a:r>
          </a:p>
          <a:p>
            <a:r>
              <a:rPr lang="en-US" dirty="0" err="1"/>
              <a:t>Eur</a:t>
            </a:r>
            <a:r>
              <a:rPr lang="en-US" dirty="0"/>
              <a:t> Commission staff document: Supporting the teaching professions – </a:t>
            </a:r>
            <a:r>
              <a:rPr lang="en-US" dirty="0" smtClean="0"/>
              <a:t>Nov 2012</a:t>
            </a:r>
            <a:endParaRPr lang="en-US" dirty="0"/>
          </a:p>
          <a:p>
            <a:r>
              <a:rPr lang="en-US" sz="2000" dirty="0" smtClean="0"/>
              <a:t>EU presidency conference Dublin – </a:t>
            </a:r>
            <a:r>
              <a:rPr lang="en-US" dirty="0" err="1"/>
              <a:t>F</a:t>
            </a:r>
            <a:r>
              <a:rPr lang="en-US" sz="2000" dirty="0" err="1" smtClean="0"/>
              <a:t>ebr</a:t>
            </a:r>
            <a:r>
              <a:rPr lang="en-US" sz="2000" dirty="0" smtClean="0"/>
              <a:t> 2013</a:t>
            </a:r>
          </a:p>
          <a:p>
            <a:r>
              <a:rPr lang="en-US" sz="2000" dirty="0" smtClean="0"/>
              <a:t>Handbook/Policy suggestions ‘Supporting teacher educators’: Oct 2013</a:t>
            </a:r>
          </a:p>
          <a:p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835" y="4481019"/>
            <a:ext cx="1658806" cy="23547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497" y="4458794"/>
            <a:ext cx="1657557" cy="23547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9" name="Picture 5" descr="voorkant broch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12" y="4458795"/>
            <a:ext cx="1696472" cy="239920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99" y="4481019"/>
            <a:ext cx="1717379" cy="2376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massages: </a:t>
            </a:r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te</a:t>
            </a:r>
            <a:r>
              <a:rPr lang="nl-NL" cap="none" dirty="0" err="1" smtClean="0"/>
              <a:t>ors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actively</a:t>
            </a:r>
            <a:r>
              <a:rPr lang="nl-NL" dirty="0" smtClean="0"/>
              <a:t> </a:t>
            </a:r>
            <a:r>
              <a:rPr lang="nl-NL" dirty="0" err="1" smtClean="0"/>
              <a:t>faciltate</a:t>
            </a:r>
            <a:r>
              <a:rPr lang="nl-NL" dirty="0" smtClean="0"/>
              <a:t> the (</a:t>
            </a:r>
            <a:r>
              <a:rPr lang="nl-NL" dirty="0" err="1" smtClean="0"/>
              <a:t>formal</a:t>
            </a:r>
            <a:r>
              <a:rPr lang="nl-NL" dirty="0" smtClean="0"/>
              <a:t>) </a:t>
            </a:r>
            <a:r>
              <a:rPr lang="nl-NL" dirty="0" err="1" smtClean="0"/>
              <a:t>learning</a:t>
            </a:r>
            <a:r>
              <a:rPr lang="nl-NL" dirty="0" smtClean="0"/>
              <a:t> of student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 Multiple </a:t>
            </a:r>
            <a:r>
              <a:rPr lang="nl-NL" dirty="0" err="1" smtClean="0"/>
              <a:t>identities</a:t>
            </a:r>
            <a:r>
              <a:rPr lang="nl-NL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Teachers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Teachers in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Teachers of </a:t>
            </a:r>
            <a:r>
              <a:rPr lang="nl-NL" dirty="0" err="1" smtClean="0"/>
              <a:t>teachers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Modelling</a:t>
            </a:r>
            <a:r>
              <a:rPr lang="nl-NL" dirty="0" smtClean="0"/>
              <a:t> teaching </a:t>
            </a:r>
            <a:r>
              <a:rPr lang="nl-NL" dirty="0" err="1" smtClean="0"/>
              <a:t>behavior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students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‘</a:t>
            </a:r>
            <a:r>
              <a:rPr lang="nl-NL" dirty="0" err="1" smtClean="0"/>
              <a:t>Teach</a:t>
            </a:r>
            <a:r>
              <a:rPr lang="nl-NL" dirty="0" smtClean="0"/>
              <a:t> as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preach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72" y="2550833"/>
            <a:ext cx="2706579" cy="415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Key</a:t>
            </a:r>
            <a:r>
              <a:rPr lang="nl-NL" dirty="0" smtClean="0"/>
              <a:t> </a:t>
            </a:r>
            <a:r>
              <a:rPr lang="nl-NL" dirty="0" err="1" smtClean="0"/>
              <a:t>messages</a:t>
            </a:r>
            <a:r>
              <a:rPr lang="nl-NL" dirty="0" smtClean="0"/>
              <a:t>: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competences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00447"/>
            <a:ext cx="5943600" cy="4025716"/>
          </a:xfrm>
        </p:spPr>
        <p:txBody>
          <a:bodyPr/>
          <a:lstStyle/>
          <a:p>
            <a:r>
              <a:rPr lang="nl-NL" dirty="0" smtClean="0"/>
              <a:t>A focus on teacher </a:t>
            </a:r>
            <a:r>
              <a:rPr lang="nl-NL" dirty="0" err="1" smtClean="0"/>
              <a:t>educator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competences</a:t>
            </a:r>
            <a:r>
              <a:rPr lang="nl-NL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As a f</a:t>
            </a:r>
            <a:r>
              <a:rPr lang="en-GB" altLang="nl-NL" dirty="0" err="1" smtClean="0">
                <a:latin typeface="Tahoma" charset="0"/>
              </a:rPr>
              <a:t>rame</a:t>
            </a:r>
            <a:r>
              <a:rPr lang="en-GB" altLang="nl-NL" dirty="0" smtClean="0">
                <a:latin typeface="Tahoma" charset="0"/>
              </a:rPr>
              <a:t> </a:t>
            </a:r>
            <a:r>
              <a:rPr lang="en-GB" altLang="nl-NL" dirty="0">
                <a:latin typeface="Tahoma" charset="0"/>
              </a:rPr>
              <a:t>of Reference </a:t>
            </a:r>
            <a:r>
              <a:rPr lang="en-GB" altLang="nl-NL" dirty="0" smtClean="0">
                <a:latin typeface="Tahoma" charset="0"/>
              </a:rPr>
              <a:t>for selection, professional </a:t>
            </a:r>
            <a:r>
              <a:rPr lang="en-GB" altLang="nl-NL" dirty="0">
                <a:latin typeface="Tahoma" charset="0"/>
              </a:rPr>
              <a:t>development and assessment of Teacher </a:t>
            </a:r>
            <a:r>
              <a:rPr lang="en-GB" altLang="nl-NL" dirty="0" smtClean="0">
                <a:latin typeface="Tahoma" charset="0"/>
              </a:rPr>
              <a:t>Educators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charset="0"/>
              </a:rPr>
              <a:t>To support and strengthen the professional awareness and identity of teachers educators 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5792"/>
            <a:ext cx="256698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hva.nl_huisstijl_bestanden_hva-algemeen[1]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www.hva.nl_huisstijl_bestanden_hva-algemeen[1]</Template>
  <TotalTime>3748</TotalTime>
  <Words>841</Words>
  <Application>Microsoft Office PowerPoint</Application>
  <PresentationFormat>Diavoorstelling (4:3)</PresentationFormat>
  <Paragraphs>187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www.hva.nl_huisstijl_bestanden_hva-algemeen[1]</vt:lpstr>
      <vt:lpstr>Teacher educators matter</vt:lpstr>
      <vt:lpstr>Outline</vt:lpstr>
      <vt:lpstr>A new species in Europe?</vt:lpstr>
      <vt:lpstr>Teacher educators matter</vt:lpstr>
      <vt:lpstr>Existing policies in member states</vt:lpstr>
      <vt:lpstr>PowerPoint-presentatie</vt:lpstr>
      <vt:lpstr>European actions</vt:lpstr>
      <vt:lpstr>Key massages: Who are teors?</vt:lpstr>
      <vt:lpstr>Key messages: Quality and competences </vt:lpstr>
      <vt:lpstr>Key messages: LLL of TEors</vt:lpstr>
      <vt:lpstr>Key messages: Research on TEors</vt:lpstr>
      <vt:lpstr>Key messages: professional communities</vt:lpstr>
      <vt:lpstr>Key messages: social dialogue</vt:lpstr>
      <vt:lpstr>A dutch perspective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Knowledge  base</vt:lpstr>
      <vt:lpstr>PowerPoint-presentatie</vt:lpstr>
      <vt:lpstr>Finally</vt:lpstr>
      <vt:lpstr>PowerPoint-presentatie</vt:lpstr>
    </vt:vector>
  </TitlesOfParts>
  <Company>Hogeschool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Snoek</dc:creator>
  <cp:lastModifiedBy>Marco</cp:lastModifiedBy>
  <cp:revision>70</cp:revision>
  <dcterms:created xsi:type="dcterms:W3CDTF">2011-08-30T12:52:32Z</dcterms:created>
  <dcterms:modified xsi:type="dcterms:W3CDTF">2014-01-20T06:49:31Z</dcterms:modified>
</cp:coreProperties>
</file>